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4630400" cy="8229600"/>
  <p:notesSz cx="8229600" cy="14630400"/>
  <p:embeddedFontLst>
    <p:embeddedFont>
      <p:font typeface="Heebo Bold" pitchFamily="2" charset="-79"/>
      <p:bold r:id="rId48"/>
    </p:embeddedFont>
    <p:embeddedFont>
      <p:font typeface="Heebo Light" pitchFamily="2" charset="-79"/>
      <p:regular r:id="rId49"/>
    </p:embeddedFont>
    <p:embeddedFont>
      <p:font typeface="Montserrat" panose="00000500000000000000" pitchFamily="2"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0" d="100"/>
          <a:sy n="70" d="100"/>
        </p:scale>
        <p:origin x="180" y="60"/>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1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1838"/>
          </a:xfrm>
          <a:prstGeom prst="rect">
            <a:avLst/>
          </a:prstGeom>
        </p:spPr>
        <p:txBody>
          <a:bodyPr vert="horz" lIns="91440" tIns="45720" rIns="91440" bIns="45720" rtlCol="0"/>
          <a:lstStyle>
            <a:lvl1pPr algn="r">
              <a:defRPr sz="1200"/>
            </a:lvl1pPr>
          </a:lstStyle>
          <a:p>
            <a:fld id="{8CBB956D-2696-4708-BE97-A013851C6991}" type="datetimeFigureOut">
              <a:rPr lang="en-US" smtClean="0"/>
              <a:t>4/25/2025</a:t>
            </a:fld>
            <a:endParaRPr lang="en-US"/>
          </a:p>
        </p:txBody>
      </p:sp>
      <p:sp>
        <p:nvSpPr>
          <p:cNvPr id="4" name="Slide Image Placeholder 3"/>
          <p:cNvSpPr>
            <a:spLocks noGrp="1" noRot="1" noChangeAspect="1"/>
          </p:cNvSpPr>
          <p:nvPr>
            <p:ph type="sldImg" idx="2"/>
          </p:nvPr>
        </p:nvSpPr>
        <p:spPr>
          <a:xfrm>
            <a:off x="-762000" y="1096963"/>
            <a:ext cx="9753600" cy="5486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6950075"/>
            <a:ext cx="6584950" cy="65833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02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0250"/>
          </a:xfrm>
          <a:prstGeom prst="rect">
            <a:avLst/>
          </a:prstGeom>
        </p:spPr>
        <p:txBody>
          <a:bodyPr vert="horz" lIns="91440" tIns="45720" rIns="91440" bIns="45720" rtlCol="0" anchor="b"/>
          <a:lstStyle>
            <a:lvl1pPr algn="r">
              <a:defRPr sz="1200"/>
            </a:lvl1pPr>
          </a:lstStyle>
          <a:p>
            <a:fld id="{92DE56DF-0B11-4024-8952-9EF336A0579E}" type="slidenum">
              <a:rPr lang="en-US" smtClean="0"/>
              <a:t>‹#›</a:t>
            </a:fld>
            <a:endParaRPr lang="en-US"/>
          </a:p>
        </p:txBody>
      </p:sp>
    </p:spTree>
    <p:extLst>
      <p:ext uri="{BB962C8B-B14F-4D97-AF65-F5344CB8AC3E}">
        <p14:creationId xmlns:p14="http://schemas.microsoft.com/office/powerpoint/2010/main" val="330962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D0A2C">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5.png"/><Relationship Id="rId5" Type="http://schemas.openxmlformats.org/officeDocument/2006/relationships/image" Target="../media/image17.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8.png"/><Relationship Id="rId5" Type="http://schemas.openxmlformats.org/officeDocument/2006/relationships/image" Target="../media/image42.png"/><Relationship Id="rId10" Type="http://schemas.openxmlformats.org/officeDocument/2006/relationships/image" Target="../media/image80.png"/><Relationship Id="rId4" Type="http://schemas.openxmlformats.org/officeDocument/2006/relationships/image" Target="../media/image77.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hyperlink" Target="https://spiritual-scrap.blogspot.com/2020/" TargetMode="External"/><Relationship Id="rId5" Type="http://schemas.openxmlformats.org/officeDocument/2006/relationships/image" Target="../media/image104.jp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112.png"/><Relationship Id="rId5" Type="http://schemas.openxmlformats.org/officeDocument/2006/relationships/image" Target="../media/image4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43.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11204"/>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Ocean Within: A Contemplation on Divine Mercy</a:t>
            </a:r>
            <a:endParaRPr lang="en-US" sz="4450" dirty="0"/>
          </a:p>
        </p:txBody>
      </p:sp>
      <p:sp>
        <p:nvSpPr>
          <p:cNvPr id="4" name="Text 1"/>
          <p:cNvSpPr/>
          <p:nvPr/>
        </p:nvSpPr>
        <p:spPr>
          <a:xfrm>
            <a:off x="6280190" y="4477703"/>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Let us go deeper into the </a:t>
            </a:r>
            <a:r>
              <a:rPr lang="en-US" sz="1750" b="1" dirty="0">
                <a:solidFill>
                  <a:srgbClr val="DCD7E5"/>
                </a:solidFill>
                <a:latin typeface="Heebo Light" pitchFamily="34" charset="0"/>
                <a:ea typeface="Heebo Light" pitchFamily="34" charset="-122"/>
                <a:cs typeface="Heebo Light" pitchFamily="34" charset="-120"/>
              </a:rPr>
              <a:t>silent aching places</a:t>
            </a:r>
            <a:r>
              <a:rPr lang="en-US" sz="1750" dirty="0">
                <a:solidFill>
                  <a:srgbClr val="DCD7E5"/>
                </a:solidFill>
                <a:latin typeface="Heebo Light" pitchFamily="34" charset="0"/>
                <a:ea typeface="Heebo Light" pitchFamily="34" charset="-122"/>
                <a:cs typeface="Heebo Light" pitchFamily="34" charset="-120"/>
              </a:rPr>
              <a:t> of the soul, where God meets us not in thunder but in </a:t>
            </a:r>
            <a:r>
              <a:rPr lang="en-US" sz="1750" b="1" dirty="0">
                <a:solidFill>
                  <a:srgbClr val="DCD7E5"/>
                </a:solidFill>
                <a:latin typeface="Heebo Light" pitchFamily="34" charset="0"/>
                <a:ea typeface="Heebo Light" pitchFamily="34" charset="-122"/>
                <a:cs typeface="Heebo Light" pitchFamily="34" charset="-120"/>
              </a:rPr>
              <a:t>mercy</a:t>
            </a:r>
            <a:r>
              <a:rPr lang="en-US" sz="1750" dirty="0">
                <a:solidFill>
                  <a:srgbClr val="DCD7E5"/>
                </a:solidFill>
                <a:latin typeface="Heebo Light" pitchFamily="34" charset="0"/>
                <a:ea typeface="Heebo Light" pitchFamily="34" charset="-122"/>
                <a:cs typeface="Heebo Light" pitchFamily="34" charset="-120"/>
              </a:rPr>
              <a:t>. This is a </a:t>
            </a:r>
            <a:r>
              <a:rPr lang="en-US" sz="1750" b="1" dirty="0">
                <a:solidFill>
                  <a:srgbClr val="DCD7E5"/>
                </a:solidFill>
                <a:latin typeface="Heebo Light" pitchFamily="34" charset="0"/>
                <a:ea typeface="Heebo Light" pitchFamily="34" charset="-122"/>
                <a:cs typeface="Heebo Light" pitchFamily="34" charset="-120"/>
              </a:rPr>
              <a:t>descent into divine encounter</a:t>
            </a:r>
            <a:r>
              <a:rPr lang="en-US" sz="1750" dirty="0">
                <a:solidFill>
                  <a:srgbClr val="DCD7E5"/>
                </a:solidFill>
                <a:latin typeface="Heebo Light" pitchFamily="34" charset="0"/>
                <a:ea typeface="Heebo Light" pitchFamily="34" charset="-122"/>
                <a:cs typeface="Heebo Light" pitchFamily="34" charset="-120"/>
              </a:rPr>
              <a:t>, where our truth is met by God's unshakable tenderness.</a:t>
            </a:r>
            <a:endParaRPr lang="en-US" sz="1750" dirty="0"/>
          </a:p>
        </p:txBody>
      </p:sp>
      <p:sp>
        <p:nvSpPr>
          <p:cNvPr id="7" name="Text 3"/>
          <p:cNvSpPr/>
          <p:nvPr/>
        </p:nvSpPr>
        <p:spPr>
          <a:xfrm>
            <a:off x="6756440" y="6236430"/>
            <a:ext cx="1335167" cy="396835"/>
          </a:xfrm>
          <a:prstGeom prst="rect">
            <a:avLst/>
          </a:prstGeom>
          <a:noFill/>
          <a:ln/>
        </p:spPr>
        <p:txBody>
          <a:bodyPr wrap="none" lIns="0" tIns="0" rIns="0" bIns="0" rtlCol="0" anchor="t"/>
          <a:lstStyle/>
          <a:p>
            <a:pPr marL="0" indent="0" algn="l">
              <a:lnSpc>
                <a:spcPts val="3100"/>
              </a:lnSpc>
              <a:buNone/>
            </a:pPr>
            <a:r>
              <a:rPr lang="en-US" sz="2200" b="1" dirty="0">
                <a:solidFill>
                  <a:srgbClr val="DCD7E5"/>
                </a:solidFill>
                <a:latin typeface="Heebo Bold" pitchFamily="34" charset="0"/>
                <a:ea typeface="Heebo Bold" pitchFamily="34" charset="-122"/>
                <a:cs typeface="Heebo Bold" pitchFamily="34" charset="-120"/>
              </a:rPr>
              <a:t>by Abba Halibo </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663190"/>
            <a:ext cx="6115407"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Promise of Mercy</a:t>
            </a:r>
            <a:endParaRPr lang="en-US" sz="4450" dirty="0"/>
          </a:p>
        </p:txBody>
      </p:sp>
      <p:sp>
        <p:nvSpPr>
          <p:cNvPr id="4" name="Text 1"/>
          <p:cNvSpPr/>
          <p:nvPr/>
        </p:nvSpPr>
        <p:spPr>
          <a:xfrm>
            <a:off x="6620351" y="3967282"/>
            <a:ext cx="721625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Let no soul fear to draw near to Me, even though its sins be as scarlet…</a:t>
            </a:r>
            <a:endParaRPr lang="en-US" sz="1750" dirty="0"/>
          </a:p>
        </p:txBody>
      </p:sp>
      <p:sp>
        <p:nvSpPr>
          <p:cNvPr id="5" name="Shape 2"/>
          <p:cNvSpPr/>
          <p:nvPr/>
        </p:nvSpPr>
        <p:spPr>
          <a:xfrm>
            <a:off x="6280190" y="3712131"/>
            <a:ext cx="30480" cy="873204"/>
          </a:xfrm>
          <a:prstGeom prst="rect">
            <a:avLst/>
          </a:prstGeom>
          <a:solidFill>
            <a:srgbClr val="481C9E"/>
          </a:solidFill>
          <a:ln/>
        </p:spPr>
        <p:txBody>
          <a:bodyPr/>
          <a:lstStyle/>
          <a:p>
            <a:endParaRPr lang="en-US"/>
          </a:p>
        </p:txBody>
      </p:sp>
      <p:sp>
        <p:nvSpPr>
          <p:cNvPr id="6" name="Text 3"/>
          <p:cNvSpPr/>
          <p:nvPr/>
        </p:nvSpPr>
        <p:spPr>
          <a:xfrm>
            <a:off x="6280190" y="4840486"/>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This is not mercy that </a:t>
            </a:r>
            <a:r>
              <a:rPr lang="en-US" sz="1750" i="1" dirty="0">
                <a:solidFill>
                  <a:srgbClr val="DCD7E5"/>
                </a:solidFill>
                <a:latin typeface="Heebo Light" pitchFamily="34" charset="0"/>
                <a:ea typeface="Heebo Light" pitchFamily="34" charset="-122"/>
                <a:cs typeface="Heebo Light" pitchFamily="34" charset="-120"/>
              </a:rPr>
              <a:t>tolerates</a:t>
            </a:r>
            <a:r>
              <a:rPr lang="en-US" sz="1750" dirty="0">
                <a:solidFill>
                  <a:srgbClr val="DCD7E5"/>
                </a:solidFill>
                <a:latin typeface="Heebo Light" pitchFamily="34" charset="0"/>
                <a:ea typeface="Heebo Light" pitchFamily="34" charset="-122"/>
                <a:cs typeface="Heebo Light" pitchFamily="34" charset="-120"/>
              </a:rPr>
              <a:t> brokenness. It </a:t>
            </a:r>
            <a:r>
              <a:rPr lang="en-US" sz="1750" b="1" dirty="0">
                <a:solidFill>
                  <a:srgbClr val="DCD7E5"/>
                </a:solidFill>
                <a:latin typeface="Heebo Light" pitchFamily="34" charset="0"/>
                <a:ea typeface="Heebo Light" pitchFamily="34" charset="-122"/>
                <a:cs typeface="Heebo Light" pitchFamily="34" charset="-120"/>
              </a:rPr>
              <a:t>seeks it out</a:t>
            </a:r>
            <a:r>
              <a:rPr lang="en-US" sz="1750" dirty="0">
                <a:solidFill>
                  <a:srgbClr val="DCD7E5"/>
                </a:solidFill>
                <a:latin typeface="Heebo Light" pitchFamily="34" charset="0"/>
                <a:ea typeface="Heebo Light" pitchFamily="34" charset="-122"/>
                <a:cs typeface="Heebo Light" pitchFamily="34" charset="-120"/>
              </a:rPr>
              <a:t>, longing to bring light to chambers where we've hidden even from ourselves.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29847"/>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 That Seeks</a:t>
            </a:r>
            <a:endParaRPr lang="en-US" sz="4450" dirty="0"/>
          </a:p>
        </p:txBody>
      </p:sp>
      <p:pic>
        <p:nvPicPr>
          <p:cNvPr id="4" name="Image 1" descr="preencoded.png"/>
          <p:cNvPicPr>
            <a:picLocks noChangeAspect="1"/>
          </p:cNvPicPr>
          <p:nvPr/>
        </p:nvPicPr>
        <p:blipFill>
          <a:blip r:embed="rId4"/>
          <a:stretch>
            <a:fillRect/>
          </a:stretch>
        </p:blipFill>
        <p:spPr>
          <a:xfrm>
            <a:off x="793790" y="2718435"/>
            <a:ext cx="566976" cy="566976"/>
          </a:xfrm>
          <a:prstGeom prst="rect">
            <a:avLst/>
          </a:prstGeom>
        </p:spPr>
      </p:pic>
      <p:sp>
        <p:nvSpPr>
          <p:cNvPr id="5" name="Text 1"/>
          <p:cNvSpPr/>
          <p:nvPr/>
        </p:nvSpPr>
        <p:spPr>
          <a:xfrm>
            <a:off x="1587579" y="267878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Actively Pursues</a:t>
            </a:r>
            <a:endParaRPr lang="en-US" sz="2200" dirty="0"/>
          </a:p>
        </p:txBody>
      </p:sp>
      <p:sp>
        <p:nvSpPr>
          <p:cNvPr id="6" name="Text 2"/>
          <p:cNvSpPr/>
          <p:nvPr/>
        </p:nvSpPr>
        <p:spPr>
          <a:xfrm>
            <a:off x="1587579" y="3169206"/>
            <a:ext cx="676263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doesn't wait passively—it actively seeks the lost.</a:t>
            </a:r>
            <a:endParaRPr lang="en-US" sz="1750" dirty="0"/>
          </a:p>
        </p:txBody>
      </p:sp>
      <p:pic>
        <p:nvPicPr>
          <p:cNvPr id="7" name="Image 2" descr="preencoded.png"/>
          <p:cNvPicPr>
            <a:picLocks noChangeAspect="1"/>
          </p:cNvPicPr>
          <p:nvPr/>
        </p:nvPicPr>
        <p:blipFill>
          <a:blip r:embed="rId5"/>
          <a:stretch>
            <a:fillRect/>
          </a:stretch>
        </p:blipFill>
        <p:spPr>
          <a:xfrm>
            <a:off x="793790" y="4252198"/>
            <a:ext cx="566976" cy="566976"/>
          </a:xfrm>
          <a:prstGeom prst="rect">
            <a:avLst/>
          </a:prstGeom>
        </p:spPr>
      </p:pic>
      <p:sp>
        <p:nvSpPr>
          <p:cNvPr id="8" name="Text 3"/>
          <p:cNvSpPr/>
          <p:nvPr/>
        </p:nvSpPr>
        <p:spPr>
          <a:xfrm>
            <a:off x="1587579" y="42125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Brings Illumination</a:t>
            </a:r>
            <a:endParaRPr lang="en-US" sz="2200" dirty="0"/>
          </a:p>
        </p:txBody>
      </p:sp>
      <p:sp>
        <p:nvSpPr>
          <p:cNvPr id="9" name="Text 4"/>
          <p:cNvSpPr/>
          <p:nvPr/>
        </p:nvSpPr>
        <p:spPr>
          <a:xfrm>
            <a:off x="1587579" y="4702969"/>
            <a:ext cx="676263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shines light into our darkest, most hidden places.</a:t>
            </a:r>
            <a:endParaRPr lang="en-US" sz="1750" dirty="0"/>
          </a:p>
        </p:txBody>
      </p:sp>
      <p:pic>
        <p:nvPicPr>
          <p:cNvPr id="10" name="Image 3" descr="preencoded.png"/>
          <p:cNvPicPr>
            <a:picLocks noChangeAspect="1"/>
          </p:cNvPicPr>
          <p:nvPr/>
        </p:nvPicPr>
        <p:blipFill>
          <a:blip r:embed="rId6"/>
          <a:stretch>
            <a:fillRect/>
          </a:stretch>
        </p:blipFill>
        <p:spPr>
          <a:xfrm>
            <a:off x="793790" y="5785961"/>
            <a:ext cx="566976" cy="566976"/>
          </a:xfrm>
          <a:prstGeom prst="rect">
            <a:avLst/>
          </a:prstGeom>
        </p:spPr>
      </p:pic>
      <p:sp>
        <p:nvSpPr>
          <p:cNvPr id="11" name="Text 5"/>
          <p:cNvSpPr/>
          <p:nvPr/>
        </p:nvSpPr>
        <p:spPr>
          <a:xfrm>
            <a:off x="1587579" y="5746313"/>
            <a:ext cx="380738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Unlocks Hidden Chambers</a:t>
            </a:r>
            <a:endParaRPr lang="en-US" sz="2200" dirty="0"/>
          </a:p>
        </p:txBody>
      </p:sp>
      <p:sp>
        <p:nvSpPr>
          <p:cNvPr id="12" name="Text 6"/>
          <p:cNvSpPr/>
          <p:nvPr/>
        </p:nvSpPr>
        <p:spPr>
          <a:xfrm>
            <a:off x="1587579" y="6236732"/>
            <a:ext cx="676263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opens doors within us that we've kept locked for years.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001554"/>
            <a:ext cx="7377589"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Soul as Sacred Terrain</a:t>
            </a:r>
            <a:endParaRPr lang="en-US" sz="4450" dirty="0"/>
          </a:p>
        </p:txBody>
      </p:sp>
      <p:sp>
        <p:nvSpPr>
          <p:cNvPr id="3" name="Text 1"/>
          <p:cNvSpPr/>
          <p:nvPr/>
        </p:nvSpPr>
        <p:spPr>
          <a:xfrm>
            <a:off x="793790" y="2163961"/>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There are regions within us so tender that we instinctively guard them with silence. Divine Mercy is </a:t>
            </a:r>
            <a:r>
              <a:rPr lang="en-US" sz="1750" b="1" dirty="0">
                <a:solidFill>
                  <a:srgbClr val="DCD7E5"/>
                </a:solidFill>
                <a:latin typeface="Heebo Light" pitchFamily="34" charset="0"/>
                <a:ea typeface="Heebo Light" pitchFamily="34" charset="-122"/>
                <a:cs typeface="Heebo Light" pitchFamily="34" charset="-120"/>
              </a:rPr>
              <a:t>not a trespasser</a:t>
            </a:r>
            <a:r>
              <a:rPr lang="en-US" sz="1750" dirty="0">
                <a:solidFill>
                  <a:srgbClr val="DCD7E5"/>
                </a:solidFill>
                <a:latin typeface="Heebo Light" pitchFamily="34" charset="0"/>
                <a:ea typeface="Heebo Light" pitchFamily="34" charset="-122"/>
                <a:cs typeface="Heebo Light" pitchFamily="34" charset="-120"/>
              </a:rPr>
              <a:t>. It waits with </a:t>
            </a:r>
            <a:r>
              <a:rPr lang="en-US" sz="1750" b="1" dirty="0">
                <a:solidFill>
                  <a:srgbClr val="DCD7E5"/>
                </a:solidFill>
                <a:latin typeface="Heebo Light" pitchFamily="34" charset="0"/>
                <a:ea typeface="Heebo Light" pitchFamily="34" charset="-122"/>
                <a:cs typeface="Heebo Light" pitchFamily="34" charset="-120"/>
              </a:rPr>
              <a:t>unspeakable patience</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pic>
        <p:nvPicPr>
          <p:cNvPr id="4" name="Image 0" descr="preencoded.png"/>
          <p:cNvPicPr>
            <a:picLocks noChangeAspect="1"/>
          </p:cNvPicPr>
          <p:nvPr/>
        </p:nvPicPr>
        <p:blipFill>
          <a:blip r:embed="rId3"/>
          <a:stretch>
            <a:fillRect/>
          </a:stretch>
        </p:blipFill>
        <p:spPr>
          <a:xfrm>
            <a:off x="793790" y="3144917"/>
            <a:ext cx="3005495" cy="1857494"/>
          </a:xfrm>
          <a:prstGeom prst="rect">
            <a:avLst/>
          </a:prstGeom>
        </p:spPr>
      </p:pic>
      <p:sp>
        <p:nvSpPr>
          <p:cNvPr id="5" name="Text 2"/>
          <p:cNvSpPr/>
          <p:nvPr/>
        </p:nvSpPr>
        <p:spPr>
          <a:xfrm>
            <a:off x="793790" y="52858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Sacred Heights</a:t>
            </a:r>
            <a:endParaRPr lang="en-US" sz="2200" dirty="0"/>
          </a:p>
        </p:txBody>
      </p:sp>
      <p:sp>
        <p:nvSpPr>
          <p:cNvPr id="6" name="Text 3"/>
          <p:cNvSpPr/>
          <p:nvPr/>
        </p:nvSpPr>
        <p:spPr>
          <a:xfrm>
            <a:off x="793790" y="5776317"/>
            <a:ext cx="3005495" cy="1451610"/>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elevated regions of our souls where we experience transcendence and divine encounter.</a:t>
            </a:r>
            <a:endParaRPr lang="en-US" sz="1750" dirty="0"/>
          </a:p>
        </p:txBody>
      </p:sp>
      <p:pic>
        <p:nvPicPr>
          <p:cNvPr id="7" name="Image 1" descr="preencoded.png"/>
          <p:cNvPicPr>
            <a:picLocks noChangeAspect="1"/>
          </p:cNvPicPr>
          <p:nvPr/>
        </p:nvPicPr>
        <p:blipFill>
          <a:blip r:embed="rId4"/>
          <a:stretch>
            <a:fillRect/>
          </a:stretch>
        </p:blipFill>
        <p:spPr>
          <a:xfrm>
            <a:off x="4139446" y="3144917"/>
            <a:ext cx="3005614" cy="1857494"/>
          </a:xfrm>
          <a:prstGeom prst="rect">
            <a:avLst/>
          </a:prstGeom>
        </p:spPr>
      </p:pic>
      <p:sp>
        <p:nvSpPr>
          <p:cNvPr id="8" name="Text 4"/>
          <p:cNvSpPr/>
          <p:nvPr/>
        </p:nvSpPr>
        <p:spPr>
          <a:xfrm>
            <a:off x="4139446" y="52858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Guarded Gardens</a:t>
            </a:r>
            <a:endParaRPr lang="en-US" sz="2200" dirty="0"/>
          </a:p>
        </p:txBody>
      </p:sp>
      <p:sp>
        <p:nvSpPr>
          <p:cNvPr id="9" name="Text 5"/>
          <p:cNvSpPr/>
          <p:nvPr/>
        </p:nvSpPr>
        <p:spPr>
          <a:xfrm>
            <a:off x="4139446" y="5776317"/>
            <a:ext cx="3005614"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tender spaces within us that we protect with silence, waiting for safe revelation.</a:t>
            </a:r>
            <a:endParaRPr lang="en-US" sz="1750" dirty="0"/>
          </a:p>
        </p:txBody>
      </p:sp>
      <p:pic>
        <p:nvPicPr>
          <p:cNvPr id="10" name="Image 2" descr="preencoded.png"/>
          <p:cNvPicPr>
            <a:picLocks noChangeAspect="1"/>
          </p:cNvPicPr>
          <p:nvPr/>
        </p:nvPicPr>
        <p:blipFill>
          <a:blip r:embed="rId5"/>
          <a:stretch>
            <a:fillRect/>
          </a:stretch>
        </p:blipFill>
        <p:spPr>
          <a:xfrm>
            <a:off x="7485221" y="3144917"/>
            <a:ext cx="3005614" cy="1857494"/>
          </a:xfrm>
          <a:prstGeom prst="rect">
            <a:avLst/>
          </a:prstGeom>
        </p:spPr>
      </p:pic>
      <p:sp>
        <p:nvSpPr>
          <p:cNvPr id="11" name="Text 6"/>
          <p:cNvSpPr/>
          <p:nvPr/>
        </p:nvSpPr>
        <p:spPr>
          <a:xfrm>
            <a:off x="7485221" y="52858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Patient Presence</a:t>
            </a:r>
            <a:endParaRPr lang="en-US" sz="2200" dirty="0"/>
          </a:p>
        </p:txBody>
      </p:sp>
      <p:sp>
        <p:nvSpPr>
          <p:cNvPr id="12" name="Text 7"/>
          <p:cNvSpPr/>
          <p:nvPr/>
        </p:nvSpPr>
        <p:spPr>
          <a:xfrm>
            <a:off x="7485221" y="5776317"/>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waiting at the threshold, never forcing entry but present with </a:t>
            </a:r>
            <a:r>
              <a:rPr lang="en-US" sz="1750" b="1" dirty="0">
                <a:solidFill>
                  <a:srgbClr val="DCD7E5"/>
                </a:solidFill>
                <a:latin typeface="Heebo Light" pitchFamily="34" charset="0"/>
                <a:ea typeface="Heebo Light" pitchFamily="34" charset="-122"/>
                <a:cs typeface="Heebo Light" pitchFamily="34" charset="-120"/>
              </a:rPr>
              <a:t>unspeakable patience</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pic>
        <p:nvPicPr>
          <p:cNvPr id="13" name="Image 3" descr="preencoded.png"/>
          <p:cNvPicPr>
            <a:picLocks noChangeAspect="1"/>
          </p:cNvPicPr>
          <p:nvPr/>
        </p:nvPicPr>
        <p:blipFill>
          <a:blip r:embed="rId6"/>
          <a:stretch>
            <a:fillRect/>
          </a:stretch>
        </p:blipFill>
        <p:spPr>
          <a:xfrm>
            <a:off x="10830997" y="3144917"/>
            <a:ext cx="3005614" cy="1857494"/>
          </a:xfrm>
          <a:prstGeom prst="rect">
            <a:avLst/>
          </a:prstGeom>
        </p:spPr>
      </p:pic>
      <p:sp>
        <p:nvSpPr>
          <p:cNvPr id="14" name="Text 8"/>
          <p:cNvSpPr/>
          <p:nvPr/>
        </p:nvSpPr>
        <p:spPr>
          <a:xfrm>
            <a:off x="10830997" y="52858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Sacred Encounter</a:t>
            </a:r>
            <a:endParaRPr lang="en-US" sz="2200" dirty="0"/>
          </a:p>
        </p:txBody>
      </p:sp>
      <p:sp>
        <p:nvSpPr>
          <p:cNvPr id="15" name="Text 9"/>
          <p:cNvSpPr/>
          <p:nvPr/>
        </p:nvSpPr>
        <p:spPr>
          <a:xfrm>
            <a:off x="10830997" y="5776317"/>
            <a:ext cx="3005614" cy="1451610"/>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moment when we allow Divine Mercy to enter our most guarded inner sanctuaries.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51030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Patient Waiting</a:t>
            </a:r>
            <a:endParaRPr lang="en-US" sz="4450" dirty="0"/>
          </a:p>
        </p:txBody>
      </p:sp>
      <p:pic>
        <p:nvPicPr>
          <p:cNvPr id="3" name="Image 0" descr="preencoded.png"/>
          <p:cNvPicPr>
            <a:picLocks noChangeAspect="1"/>
          </p:cNvPicPr>
          <p:nvPr/>
        </p:nvPicPr>
        <p:blipFill>
          <a:blip r:embed="rId3"/>
          <a:stretch>
            <a:fillRect/>
          </a:stretch>
        </p:blipFill>
        <p:spPr>
          <a:xfrm>
            <a:off x="793790" y="2672715"/>
            <a:ext cx="4120753" cy="2546747"/>
          </a:xfrm>
          <a:prstGeom prst="rect">
            <a:avLst/>
          </a:prstGeom>
        </p:spPr>
      </p:pic>
      <p:sp>
        <p:nvSpPr>
          <p:cNvPr id="4" name="Text 1"/>
          <p:cNvSpPr/>
          <p:nvPr/>
        </p:nvSpPr>
        <p:spPr>
          <a:xfrm>
            <a:off x="793790" y="5502950"/>
            <a:ext cx="3136702"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Outside Locked Doors</a:t>
            </a:r>
            <a:endParaRPr lang="en-US" sz="2200" dirty="0"/>
          </a:p>
        </p:txBody>
      </p:sp>
      <p:sp>
        <p:nvSpPr>
          <p:cNvPr id="5" name="Text 2"/>
          <p:cNvSpPr/>
          <p:nvPr/>
        </p:nvSpPr>
        <p:spPr>
          <a:xfrm>
            <a:off x="793790"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waits at the threshold, never forcing entry.</a:t>
            </a:r>
            <a:endParaRPr lang="en-US" sz="1750" dirty="0"/>
          </a:p>
        </p:txBody>
      </p:sp>
      <p:pic>
        <p:nvPicPr>
          <p:cNvPr id="6" name="Image 1" descr="preencoded.png"/>
          <p:cNvPicPr>
            <a:picLocks noChangeAspect="1"/>
          </p:cNvPicPr>
          <p:nvPr/>
        </p:nvPicPr>
        <p:blipFill>
          <a:blip r:embed="rId4"/>
          <a:stretch>
            <a:fillRect/>
          </a:stretch>
        </p:blipFill>
        <p:spPr>
          <a:xfrm>
            <a:off x="5254704" y="2672715"/>
            <a:ext cx="4120872" cy="2546866"/>
          </a:xfrm>
          <a:prstGeom prst="rect">
            <a:avLst/>
          </a:prstGeom>
        </p:spPr>
      </p:pic>
      <p:sp>
        <p:nvSpPr>
          <p:cNvPr id="7" name="Text 3"/>
          <p:cNvSpPr/>
          <p:nvPr/>
        </p:nvSpPr>
        <p:spPr>
          <a:xfrm>
            <a:off x="5254704" y="5503069"/>
            <a:ext cx="3176587"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Unspeakable Patience</a:t>
            </a:r>
            <a:endParaRPr lang="en-US" sz="2200" dirty="0"/>
          </a:p>
        </p:txBody>
      </p:sp>
      <p:sp>
        <p:nvSpPr>
          <p:cNvPr id="8" name="Text 4"/>
          <p:cNvSpPr/>
          <p:nvPr/>
        </p:nvSpPr>
        <p:spPr>
          <a:xfrm>
            <a:off x="5254704" y="5993487"/>
            <a:ext cx="412087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remains present through years of our resistance and fear.</a:t>
            </a:r>
            <a:endParaRPr lang="en-US" sz="1750" dirty="0"/>
          </a:p>
        </p:txBody>
      </p:sp>
      <p:pic>
        <p:nvPicPr>
          <p:cNvPr id="9" name="Image 2" descr="preencoded.png"/>
          <p:cNvPicPr>
            <a:picLocks noChangeAspect="1"/>
          </p:cNvPicPr>
          <p:nvPr/>
        </p:nvPicPr>
        <p:blipFill>
          <a:blip r:embed="rId5"/>
          <a:stretch>
            <a:fillRect/>
          </a:stretch>
        </p:blipFill>
        <p:spPr>
          <a:xfrm>
            <a:off x="9715738" y="2672715"/>
            <a:ext cx="4120753" cy="2546747"/>
          </a:xfrm>
          <a:prstGeom prst="rect">
            <a:avLst/>
          </a:prstGeom>
        </p:spPr>
      </p:pic>
      <p:sp>
        <p:nvSpPr>
          <p:cNvPr id="10" name="Text 5"/>
          <p:cNvSpPr/>
          <p:nvPr/>
        </p:nvSpPr>
        <p:spPr>
          <a:xfrm>
            <a:off x="9715738"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Gentle Invitation</a:t>
            </a:r>
            <a:endParaRPr lang="en-US" sz="2200" dirty="0"/>
          </a:p>
        </p:txBody>
      </p:sp>
      <p:sp>
        <p:nvSpPr>
          <p:cNvPr id="11" name="Text 6"/>
          <p:cNvSpPr/>
          <p:nvPr/>
        </p:nvSpPr>
        <p:spPr>
          <a:xfrm>
            <a:off x="9715738"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knocks softly, offering relationship rather than demanding it.</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25110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Soul's Whisper</a:t>
            </a:r>
            <a:endParaRPr lang="en-US" sz="4450" dirty="0"/>
          </a:p>
        </p:txBody>
      </p:sp>
      <p:sp>
        <p:nvSpPr>
          <p:cNvPr id="3" name="Text 1"/>
          <p:cNvSpPr/>
          <p:nvPr/>
        </p:nvSpPr>
        <p:spPr>
          <a:xfrm>
            <a:off x="1857256" y="3042999"/>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Opening Slightly</a:t>
            </a:r>
            <a:endParaRPr lang="en-US" sz="2200" dirty="0"/>
          </a:p>
        </p:txBody>
      </p:sp>
      <p:sp>
        <p:nvSpPr>
          <p:cNvPr id="4" name="Text 2"/>
          <p:cNvSpPr/>
          <p:nvPr/>
        </p:nvSpPr>
        <p:spPr>
          <a:xfrm>
            <a:off x="793790" y="3533418"/>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The soul begins to lower its defenses</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30429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Tentative Trust</a:t>
            </a:r>
            <a:endParaRPr lang="en-US" sz="2200" dirty="0"/>
          </a:p>
        </p:txBody>
      </p:sp>
      <p:sp>
        <p:nvSpPr>
          <p:cNvPr id="8" name="Text 4"/>
          <p:cNvSpPr/>
          <p:nvPr/>
        </p:nvSpPr>
        <p:spPr>
          <a:xfrm>
            <a:off x="9937790" y="3533418"/>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"Jesus, if You still want me..."</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4955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Mercy's Entrance</a:t>
            </a:r>
            <a:endParaRPr lang="en-US" sz="2200" dirty="0"/>
          </a:p>
        </p:txBody>
      </p:sp>
      <p:sp>
        <p:nvSpPr>
          <p:cNvPr id="12" name="Text 6"/>
          <p:cNvSpPr/>
          <p:nvPr/>
        </p:nvSpPr>
        <p:spPr>
          <a:xfrm>
            <a:off x="9937790" y="5985986"/>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 enters with gentleness, not rebuke</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49556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Flood of Grace</a:t>
            </a:r>
            <a:endParaRPr lang="en-US" sz="2200" dirty="0"/>
          </a:p>
        </p:txBody>
      </p:sp>
      <p:sp>
        <p:nvSpPr>
          <p:cNvPr id="16" name="Text 8"/>
          <p:cNvSpPr/>
          <p:nvPr/>
        </p:nvSpPr>
        <p:spPr>
          <a:xfrm>
            <a:off x="793790" y="5985986"/>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Almost unbearable in its tenderness</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256473"/>
            <a:ext cx="6501527"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Gentle Restoration</a:t>
            </a:r>
            <a:endParaRPr lang="en-US" sz="4450" dirty="0"/>
          </a:p>
        </p:txBody>
      </p:sp>
      <p:sp>
        <p:nvSpPr>
          <p:cNvPr id="3" name="Text 1"/>
          <p:cNvSpPr/>
          <p:nvPr/>
        </p:nvSpPr>
        <p:spPr>
          <a:xfrm>
            <a:off x="793790" y="35322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Not Erasure</a:t>
            </a:r>
            <a:endParaRPr lang="en-US" sz="2200" dirty="0"/>
          </a:p>
        </p:txBody>
      </p:sp>
      <p:sp>
        <p:nvSpPr>
          <p:cNvPr id="4" name="Text 2"/>
          <p:cNvSpPr/>
          <p:nvPr/>
        </p:nvSpPr>
        <p:spPr>
          <a:xfrm>
            <a:off x="793790"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 does not erase what we are. Our experiences and journey remain part of us.</a:t>
            </a:r>
            <a:endParaRPr lang="en-US" sz="1750" dirty="0"/>
          </a:p>
        </p:txBody>
      </p:sp>
      <p:sp>
        <p:nvSpPr>
          <p:cNvPr id="5" name="Text 3"/>
          <p:cNvSpPr/>
          <p:nvPr/>
        </p:nvSpPr>
        <p:spPr>
          <a:xfrm>
            <a:off x="793790" y="504324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Our wounds become sacred places of encounter, not shameful scars to hide.</a:t>
            </a:r>
            <a:endParaRPr lang="en-US" sz="1750" dirty="0"/>
          </a:p>
        </p:txBody>
      </p:sp>
      <p:sp>
        <p:nvSpPr>
          <p:cNvPr id="6" name="Text 4"/>
          <p:cNvSpPr/>
          <p:nvPr/>
        </p:nvSpPr>
        <p:spPr>
          <a:xfrm>
            <a:off x="7599521" y="35322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Restoration</a:t>
            </a:r>
            <a:endParaRPr lang="en-US" sz="2200" dirty="0"/>
          </a:p>
        </p:txBody>
      </p:sp>
      <p:sp>
        <p:nvSpPr>
          <p:cNvPr id="7" name="Text 5"/>
          <p:cNvSpPr/>
          <p:nvPr/>
        </p:nvSpPr>
        <p:spPr>
          <a:xfrm>
            <a:off x="7599521"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 </a:t>
            </a:r>
            <a:r>
              <a:rPr lang="en-US" sz="1750" b="1" dirty="0">
                <a:solidFill>
                  <a:srgbClr val="DCD7E5"/>
                </a:solidFill>
                <a:latin typeface="Heebo Light" pitchFamily="34" charset="0"/>
                <a:ea typeface="Heebo Light" pitchFamily="34" charset="-122"/>
                <a:cs typeface="Heebo Light" pitchFamily="34" charset="-120"/>
              </a:rPr>
              <a:t>restores what we forgot we were</a:t>
            </a:r>
            <a:r>
              <a:rPr lang="en-US" sz="1750" dirty="0">
                <a:solidFill>
                  <a:srgbClr val="DCD7E5"/>
                </a:solidFill>
                <a:latin typeface="Heebo Light" pitchFamily="34" charset="0"/>
                <a:ea typeface="Heebo Light" pitchFamily="34" charset="-122"/>
                <a:cs typeface="Heebo Light" pitchFamily="34" charset="-120"/>
              </a:rPr>
              <a:t>. Our original dignity and beauty are unveiled.</a:t>
            </a:r>
            <a:endParaRPr lang="en-US" sz="1750" dirty="0"/>
          </a:p>
        </p:txBody>
      </p:sp>
      <p:sp>
        <p:nvSpPr>
          <p:cNvPr id="8" name="Text 6"/>
          <p:cNvSpPr/>
          <p:nvPr/>
        </p:nvSpPr>
        <p:spPr>
          <a:xfrm>
            <a:off x="7599521" y="504324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We begin to see ourselves through His eyes—beloved, worthy, and infinitely precious.</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91772"/>
            <a:ext cx="5722501"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Beyond Forgiveness</a:t>
            </a:r>
            <a:endParaRPr lang="en-US" sz="4450" dirty="0"/>
          </a:p>
        </p:txBody>
      </p:sp>
      <p:sp>
        <p:nvSpPr>
          <p:cNvPr id="4" name="Shape 1"/>
          <p:cNvSpPr/>
          <p:nvPr/>
        </p:nvSpPr>
        <p:spPr>
          <a:xfrm>
            <a:off x="793790" y="2840712"/>
            <a:ext cx="3664863" cy="2047994"/>
          </a:xfrm>
          <a:prstGeom prst="roundRect">
            <a:avLst>
              <a:gd name="adj" fmla="val 4652"/>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028224" y="307514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More Than Pardon</a:t>
            </a:r>
            <a:endParaRPr lang="en-US" sz="2200" dirty="0"/>
          </a:p>
        </p:txBody>
      </p:sp>
      <p:sp>
        <p:nvSpPr>
          <p:cNvPr id="6" name="Text 3"/>
          <p:cNvSpPr/>
          <p:nvPr/>
        </p:nvSpPr>
        <p:spPr>
          <a:xfrm>
            <a:off x="1028224" y="3565565"/>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We often reduce mercy to pardon. But Divine Mercy wants more for us.</a:t>
            </a:r>
            <a:endParaRPr lang="en-US" sz="1750" dirty="0"/>
          </a:p>
        </p:txBody>
      </p:sp>
      <p:sp>
        <p:nvSpPr>
          <p:cNvPr id="7" name="Shape 4"/>
          <p:cNvSpPr/>
          <p:nvPr/>
        </p:nvSpPr>
        <p:spPr>
          <a:xfrm>
            <a:off x="4685467" y="2840712"/>
            <a:ext cx="3664863" cy="2047994"/>
          </a:xfrm>
          <a:prstGeom prst="roundRect">
            <a:avLst>
              <a:gd name="adj" fmla="val 4652"/>
            </a:avLst>
          </a:prstGeom>
          <a:solidFill>
            <a:srgbClr val="31136C"/>
          </a:solidFill>
          <a:ln w="7620">
            <a:solidFill>
              <a:srgbClr val="4A2C85"/>
            </a:solidFill>
            <a:prstDash val="solid"/>
          </a:ln>
        </p:spPr>
        <p:txBody>
          <a:bodyPr/>
          <a:lstStyle/>
          <a:p>
            <a:endParaRPr lang="en-US"/>
          </a:p>
        </p:txBody>
      </p:sp>
      <p:sp>
        <p:nvSpPr>
          <p:cNvPr id="8" name="Text 5"/>
          <p:cNvSpPr/>
          <p:nvPr/>
        </p:nvSpPr>
        <p:spPr>
          <a:xfrm>
            <a:off x="4919901" y="307514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Reintegration</a:t>
            </a:r>
            <a:endParaRPr lang="en-US" sz="2200" dirty="0"/>
          </a:p>
        </p:txBody>
      </p:sp>
      <p:sp>
        <p:nvSpPr>
          <p:cNvPr id="9" name="Text 6"/>
          <p:cNvSpPr/>
          <p:nvPr/>
        </p:nvSpPr>
        <p:spPr>
          <a:xfrm>
            <a:off x="4919901" y="3565565"/>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desires to </a:t>
            </a:r>
            <a:r>
              <a:rPr lang="en-US" sz="1750" b="1" dirty="0">
                <a:solidFill>
                  <a:srgbClr val="DCD7E5"/>
                </a:solidFill>
                <a:latin typeface="Heebo Light" pitchFamily="34" charset="0"/>
                <a:ea typeface="Heebo Light" pitchFamily="34" charset="-122"/>
                <a:cs typeface="Heebo Light" pitchFamily="34" charset="-120"/>
              </a:rPr>
              <a:t>reintegrate</a:t>
            </a:r>
            <a:r>
              <a:rPr lang="en-US" sz="1750" dirty="0">
                <a:solidFill>
                  <a:srgbClr val="DCD7E5"/>
                </a:solidFill>
                <a:latin typeface="Heebo Light" pitchFamily="34" charset="0"/>
                <a:ea typeface="Heebo Light" pitchFamily="34" charset="-122"/>
                <a:cs typeface="Heebo Light" pitchFamily="34" charset="-120"/>
              </a:rPr>
              <a:t>, to bring home every scattered fragment of who we are.</a:t>
            </a:r>
            <a:endParaRPr lang="en-US" sz="1750" dirty="0"/>
          </a:p>
        </p:txBody>
      </p:sp>
      <p:sp>
        <p:nvSpPr>
          <p:cNvPr id="10" name="Shape 7"/>
          <p:cNvSpPr/>
          <p:nvPr/>
        </p:nvSpPr>
        <p:spPr>
          <a:xfrm>
            <a:off x="793790" y="5115520"/>
            <a:ext cx="7556421" cy="1322189"/>
          </a:xfrm>
          <a:prstGeom prst="roundRect">
            <a:avLst>
              <a:gd name="adj" fmla="val 7205"/>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028224" y="534995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Wholeness</a:t>
            </a:r>
            <a:endParaRPr lang="en-US" sz="2200" dirty="0"/>
          </a:p>
        </p:txBody>
      </p:sp>
      <p:sp>
        <p:nvSpPr>
          <p:cNvPr id="12" name="Text 9"/>
          <p:cNvSpPr/>
          <p:nvPr/>
        </p:nvSpPr>
        <p:spPr>
          <a:xfrm>
            <a:off x="1028224" y="5840373"/>
            <a:ext cx="7087553"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wants the soul not just forgiven, but </a:t>
            </a:r>
            <a:r>
              <a:rPr lang="en-US" sz="1750" b="1" dirty="0">
                <a:solidFill>
                  <a:srgbClr val="DCD7E5"/>
                </a:solidFill>
                <a:latin typeface="Heebo Light" pitchFamily="34" charset="0"/>
                <a:ea typeface="Heebo Light" pitchFamily="34" charset="-122"/>
                <a:cs typeface="Heebo Light" pitchFamily="34" charset="-120"/>
              </a:rPr>
              <a:t>whole</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49003"/>
            <a:ext cx="6702862"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Transformational Mercy</a:t>
            </a:r>
            <a:endParaRPr lang="en-US" sz="4450" dirty="0"/>
          </a:p>
        </p:txBody>
      </p:sp>
      <p:pic>
        <p:nvPicPr>
          <p:cNvPr id="4" name="Image 1" descr="preencoded.png"/>
          <p:cNvPicPr>
            <a:picLocks noChangeAspect="1"/>
          </p:cNvPicPr>
          <p:nvPr/>
        </p:nvPicPr>
        <p:blipFill>
          <a:blip r:embed="rId4"/>
          <a:stretch>
            <a:fillRect/>
          </a:stretch>
        </p:blipFill>
        <p:spPr>
          <a:xfrm>
            <a:off x="793790" y="2597944"/>
            <a:ext cx="1134070" cy="1360884"/>
          </a:xfrm>
          <a:prstGeom prst="rect">
            <a:avLst/>
          </a:prstGeom>
        </p:spPr>
      </p:pic>
      <p:sp>
        <p:nvSpPr>
          <p:cNvPr id="5" name="Text 1"/>
          <p:cNvSpPr/>
          <p:nvPr/>
        </p:nvSpPr>
        <p:spPr>
          <a:xfrm>
            <a:off x="2268022" y="282475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Not Transactional</a:t>
            </a:r>
            <a:endParaRPr lang="en-US" sz="2200" dirty="0"/>
          </a:p>
        </p:txBody>
      </p:sp>
      <p:sp>
        <p:nvSpPr>
          <p:cNvPr id="6" name="Text 2"/>
          <p:cNvSpPr/>
          <p:nvPr/>
        </p:nvSpPr>
        <p:spPr>
          <a:xfrm>
            <a:off x="2268022" y="3315176"/>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Not a simple exchange of sin for forgiveness</a:t>
            </a:r>
            <a:endParaRPr lang="en-US" sz="1750" dirty="0"/>
          </a:p>
        </p:txBody>
      </p:sp>
      <p:pic>
        <p:nvPicPr>
          <p:cNvPr id="7" name="Image 2" descr="preencoded.png"/>
          <p:cNvPicPr>
            <a:picLocks noChangeAspect="1"/>
          </p:cNvPicPr>
          <p:nvPr/>
        </p:nvPicPr>
        <p:blipFill>
          <a:blip r:embed="rId5"/>
          <a:stretch>
            <a:fillRect/>
          </a:stretch>
        </p:blipFill>
        <p:spPr>
          <a:xfrm>
            <a:off x="793790" y="3958828"/>
            <a:ext cx="1134070" cy="1360884"/>
          </a:xfrm>
          <a:prstGeom prst="rect">
            <a:avLst/>
          </a:prstGeom>
        </p:spPr>
      </p:pic>
      <p:sp>
        <p:nvSpPr>
          <p:cNvPr id="8" name="Text 3"/>
          <p:cNvSpPr/>
          <p:nvPr/>
        </p:nvSpPr>
        <p:spPr>
          <a:xfrm>
            <a:off x="2268022" y="418564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Transformational</a:t>
            </a:r>
            <a:endParaRPr lang="en-US" sz="2200" dirty="0"/>
          </a:p>
        </p:txBody>
      </p:sp>
      <p:sp>
        <p:nvSpPr>
          <p:cNvPr id="9" name="Text 4"/>
          <p:cNvSpPr/>
          <p:nvPr/>
        </p:nvSpPr>
        <p:spPr>
          <a:xfrm>
            <a:off x="2268022" y="4676061"/>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A complete renewal of the inner person</a:t>
            </a:r>
            <a:endParaRPr lang="en-US" sz="1750" dirty="0"/>
          </a:p>
        </p:txBody>
      </p:sp>
      <p:pic>
        <p:nvPicPr>
          <p:cNvPr id="10" name="Image 3" descr="preencoded.png"/>
          <p:cNvPicPr>
            <a:picLocks noChangeAspect="1"/>
          </p:cNvPicPr>
          <p:nvPr/>
        </p:nvPicPr>
        <p:blipFill>
          <a:blip r:embed="rId6"/>
          <a:stretch>
            <a:fillRect/>
          </a:stretch>
        </p:blipFill>
        <p:spPr>
          <a:xfrm>
            <a:off x="793790" y="5319713"/>
            <a:ext cx="1134070" cy="1360884"/>
          </a:xfrm>
          <a:prstGeom prst="rect">
            <a:avLst/>
          </a:prstGeom>
        </p:spPr>
      </p:pic>
      <p:sp>
        <p:nvSpPr>
          <p:cNvPr id="11" name="Text 5"/>
          <p:cNvSpPr/>
          <p:nvPr/>
        </p:nvSpPr>
        <p:spPr>
          <a:xfrm>
            <a:off x="2268022" y="55465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New Perspective</a:t>
            </a:r>
            <a:endParaRPr lang="en-US" sz="2200" dirty="0"/>
          </a:p>
        </p:txBody>
      </p:sp>
      <p:sp>
        <p:nvSpPr>
          <p:cNvPr id="12" name="Text 6"/>
          <p:cNvSpPr/>
          <p:nvPr/>
        </p:nvSpPr>
        <p:spPr>
          <a:xfrm>
            <a:off x="2268022" y="6036945"/>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Seeing ourselves through God's loving gaze</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48173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Divine Gaze</a:t>
            </a:r>
            <a:endParaRPr lang="en-US" sz="4450" dirty="0"/>
          </a:p>
        </p:txBody>
      </p:sp>
      <p:sp>
        <p:nvSpPr>
          <p:cNvPr id="4" name="Text 1"/>
          <p:cNvSpPr/>
          <p:nvPr/>
        </p:nvSpPr>
        <p:spPr>
          <a:xfrm>
            <a:off x="1133951" y="3785830"/>
            <a:ext cx="721625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You are not your worst moment. You are not your lifelong wound. You are not your silence. You are Mine.</a:t>
            </a:r>
            <a:endParaRPr lang="en-US" sz="1750" dirty="0"/>
          </a:p>
        </p:txBody>
      </p:sp>
      <p:sp>
        <p:nvSpPr>
          <p:cNvPr id="5" name="Shape 2"/>
          <p:cNvSpPr/>
          <p:nvPr/>
        </p:nvSpPr>
        <p:spPr>
          <a:xfrm>
            <a:off x="793790" y="3530679"/>
            <a:ext cx="30480" cy="1236107"/>
          </a:xfrm>
          <a:prstGeom prst="rect">
            <a:avLst/>
          </a:prstGeom>
          <a:solidFill>
            <a:srgbClr val="481C9E"/>
          </a:solidFill>
          <a:ln/>
        </p:spPr>
        <p:txBody>
          <a:bodyPr/>
          <a:lstStyle/>
          <a:p>
            <a:endParaRPr lang="en-US"/>
          </a:p>
        </p:txBody>
      </p:sp>
      <p:sp>
        <p:nvSpPr>
          <p:cNvPr id="6" name="Text 3"/>
          <p:cNvSpPr/>
          <p:nvPr/>
        </p:nvSpPr>
        <p:spPr>
          <a:xfrm>
            <a:off x="793790" y="502193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This is the gaze that defines us not by our failures or wounds, but by our belonging to God.</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83462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A Living Sanctuary</a:t>
            </a:r>
            <a:endParaRPr lang="en-US" sz="4450" dirty="0"/>
          </a:p>
        </p:txBody>
      </p:sp>
      <p:pic>
        <p:nvPicPr>
          <p:cNvPr id="3" name="Image 0" descr="preencoded.png"/>
          <p:cNvPicPr>
            <a:picLocks noChangeAspect="1"/>
          </p:cNvPicPr>
          <p:nvPr/>
        </p:nvPicPr>
        <p:blipFill>
          <a:blip r:embed="rId3"/>
          <a:stretch>
            <a:fillRect/>
          </a:stretch>
        </p:blipFill>
        <p:spPr>
          <a:xfrm>
            <a:off x="3247430" y="1997035"/>
            <a:ext cx="1614011" cy="1306949"/>
          </a:xfrm>
          <a:prstGeom prst="rect">
            <a:avLst/>
          </a:prstGeom>
        </p:spPr>
      </p:pic>
      <p:pic>
        <p:nvPicPr>
          <p:cNvPr id="4" name="Image 1" descr="preencoded.png"/>
          <p:cNvPicPr>
            <a:picLocks noChangeAspect="1"/>
          </p:cNvPicPr>
          <p:nvPr/>
        </p:nvPicPr>
        <p:blipFill>
          <a:blip r:embed="rId4"/>
          <a:stretch>
            <a:fillRect/>
          </a:stretch>
        </p:blipFill>
        <p:spPr>
          <a:xfrm>
            <a:off x="3894892" y="2613065"/>
            <a:ext cx="318968" cy="398621"/>
          </a:xfrm>
          <a:prstGeom prst="rect">
            <a:avLst/>
          </a:prstGeom>
        </p:spPr>
      </p:pic>
      <p:sp>
        <p:nvSpPr>
          <p:cNvPr id="5" name="Text 1"/>
          <p:cNvSpPr/>
          <p:nvPr/>
        </p:nvSpPr>
        <p:spPr>
          <a:xfrm>
            <a:off x="5088255" y="2223849"/>
            <a:ext cx="3161943"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Sanctuary of Presence</a:t>
            </a:r>
            <a:endParaRPr lang="en-US" sz="2200" dirty="0"/>
          </a:p>
        </p:txBody>
      </p:sp>
      <p:sp>
        <p:nvSpPr>
          <p:cNvPr id="6" name="Text 2"/>
          <p:cNvSpPr/>
          <p:nvPr/>
        </p:nvSpPr>
        <p:spPr>
          <a:xfrm>
            <a:off x="5088255" y="2714268"/>
            <a:ext cx="4067294"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Not of perfection, but of divine indwelling</a:t>
            </a:r>
            <a:endParaRPr lang="en-US" sz="1750" dirty="0"/>
          </a:p>
        </p:txBody>
      </p:sp>
      <p:sp>
        <p:nvSpPr>
          <p:cNvPr id="7" name="Shape 3"/>
          <p:cNvSpPr/>
          <p:nvPr/>
        </p:nvSpPr>
        <p:spPr>
          <a:xfrm>
            <a:off x="4918115" y="3317081"/>
            <a:ext cx="8861822" cy="15240"/>
          </a:xfrm>
          <a:prstGeom prst="roundRect">
            <a:avLst>
              <a:gd name="adj" fmla="val 625116"/>
            </a:avLst>
          </a:prstGeom>
          <a:solidFill>
            <a:srgbClr val="4A2C85"/>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40424" y="3360658"/>
            <a:ext cx="3228022" cy="1306949"/>
          </a:xfrm>
          <a:prstGeom prst="rect">
            <a:avLst/>
          </a:prstGeom>
        </p:spPr>
      </p:pic>
      <p:pic>
        <p:nvPicPr>
          <p:cNvPr id="9" name="Image 3" descr="preencoded.png"/>
          <p:cNvPicPr>
            <a:picLocks noChangeAspect="1"/>
          </p:cNvPicPr>
          <p:nvPr/>
        </p:nvPicPr>
        <p:blipFill>
          <a:blip r:embed="rId6"/>
          <a:stretch>
            <a:fillRect/>
          </a:stretch>
        </p:blipFill>
        <p:spPr>
          <a:xfrm>
            <a:off x="3894892" y="3814762"/>
            <a:ext cx="318968" cy="398621"/>
          </a:xfrm>
          <a:prstGeom prst="rect">
            <a:avLst/>
          </a:prstGeom>
        </p:spPr>
      </p:pic>
      <p:sp>
        <p:nvSpPr>
          <p:cNvPr id="10" name="Text 4"/>
          <p:cNvSpPr/>
          <p:nvPr/>
        </p:nvSpPr>
        <p:spPr>
          <a:xfrm>
            <a:off x="5895261" y="358747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Heart Expansion</a:t>
            </a:r>
            <a:endParaRPr lang="en-US" sz="2200" dirty="0"/>
          </a:p>
        </p:txBody>
      </p:sp>
      <p:sp>
        <p:nvSpPr>
          <p:cNvPr id="11" name="Text 5"/>
          <p:cNvSpPr/>
          <p:nvPr/>
        </p:nvSpPr>
        <p:spPr>
          <a:xfrm>
            <a:off x="5895261" y="4077891"/>
            <a:ext cx="4234815"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Growing capacity for love and compassion</a:t>
            </a:r>
            <a:endParaRPr lang="en-US" sz="1750" dirty="0"/>
          </a:p>
        </p:txBody>
      </p:sp>
      <p:sp>
        <p:nvSpPr>
          <p:cNvPr id="12" name="Shape 6"/>
          <p:cNvSpPr/>
          <p:nvPr/>
        </p:nvSpPr>
        <p:spPr>
          <a:xfrm>
            <a:off x="5725120" y="4680704"/>
            <a:ext cx="8054816" cy="15240"/>
          </a:xfrm>
          <a:prstGeom prst="roundRect">
            <a:avLst>
              <a:gd name="adj" fmla="val 625116"/>
            </a:avLst>
          </a:prstGeom>
          <a:solidFill>
            <a:srgbClr val="4A2C85"/>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33418" y="4724281"/>
            <a:ext cx="4842034" cy="1306949"/>
          </a:xfrm>
          <a:prstGeom prst="rect">
            <a:avLst/>
          </a:prstGeom>
        </p:spPr>
      </p:pic>
      <p:pic>
        <p:nvPicPr>
          <p:cNvPr id="14" name="Image 5" descr="preencoded.png"/>
          <p:cNvPicPr>
            <a:picLocks noChangeAspect="1"/>
          </p:cNvPicPr>
          <p:nvPr/>
        </p:nvPicPr>
        <p:blipFill>
          <a:blip r:embed="rId8"/>
          <a:stretch>
            <a:fillRect/>
          </a:stretch>
        </p:blipFill>
        <p:spPr>
          <a:xfrm>
            <a:off x="3894892" y="5178385"/>
            <a:ext cx="318968" cy="398621"/>
          </a:xfrm>
          <a:prstGeom prst="rect">
            <a:avLst/>
          </a:prstGeom>
        </p:spPr>
      </p:pic>
      <p:sp>
        <p:nvSpPr>
          <p:cNvPr id="15" name="Text 7"/>
          <p:cNvSpPr/>
          <p:nvPr/>
        </p:nvSpPr>
        <p:spPr>
          <a:xfrm>
            <a:off x="6702266" y="49510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Softened Gaze</a:t>
            </a:r>
            <a:endParaRPr lang="en-US" sz="2200" dirty="0"/>
          </a:p>
        </p:txBody>
      </p:sp>
      <p:sp>
        <p:nvSpPr>
          <p:cNvPr id="16" name="Text 8"/>
          <p:cNvSpPr/>
          <p:nvPr/>
        </p:nvSpPr>
        <p:spPr>
          <a:xfrm>
            <a:off x="6702266" y="5441513"/>
            <a:ext cx="3478530"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Seeing others through mercy's lens</a:t>
            </a:r>
            <a:endParaRPr lang="en-US" sz="1750" dirty="0"/>
          </a:p>
        </p:txBody>
      </p:sp>
      <p:sp>
        <p:nvSpPr>
          <p:cNvPr id="17" name="Shape 9"/>
          <p:cNvSpPr/>
          <p:nvPr/>
        </p:nvSpPr>
        <p:spPr>
          <a:xfrm>
            <a:off x="6532126" y="6044327"/>
            <a:ext cx="7247811" cy="15240"/>
          </a:xfrm>
          <a:prstGeom prst="roundRect">
            <a:avLst>
              <a:gd name="adj" fmla="val 625116"/>
            </a:avLst>
          </a:prstGeom>
          <a:solidFill>
            <a:srgbClr val="4A2C85"/>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26294" y="6087904"/>
            <a:ext cx="6456164" cy="1306949"/>
          </a:xfrm>
          <a:prstGeom prst="rect">
            <a:avLst/>
          </a:prstGeom>
        </p:spPr>
      </p:pic>
      <p:pic>
        <p:nvPicPr>
          <p:cNvPr id="19" name="Image 7" descr="preencoded.png"/>
          <p:cNvPicPr>
            <a:picLocks noChangeAspect="1"/>
          </p:cNvPicPr>
          <p:nvPr/>
        </p:nvPicPr>
        <p:blipFill>
          <a:blip r:embed="rId10"/>
          <a:stretch>
            <a:fillRect/>
          </a:stretch>
        </p:blipFill>
        <p:spPr>
          <a:xfrm>
            <a:off x="3894773" y="6542008"/>
            <a:ext cx="318968" cy="398621"/>
          </a:xfrm>
          <a:prstGeom prst="rect">
            <a:avLst/>
          </a:prstGeom>
        </p:spPr>
      </p:pic>
      <p:sp>
        <p:nvSpPr>
          <p:cNvPr id="20" name="Text 10"/>
          <p:cNvSpPr/>
          <p:nvPr/>
        </p:nvSpPr>
        <p:spPr>
          <a:xfrm>
            <a:off x="7509272" y="6314718"/>
            <a:ext cx="3177778"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Transformed Suffering</a:t>
            </a:r>
            <a:endParaRPr lang="en-US" sz="2200" dirty="0"/>
          </a:p>
        </p:txBody>
      </p:sp>
      <p:sp>
        <p:nvSpPr>
          <p:cNvPr id="21" name="Text 11"/>
          <p:cNvSpPr/>
          <p:nvPr/>
        </p:nvSpPr>
        <p:spPr>
          <a:xfrm>
            <a:off x="7509272" y="6805136"/>
            <a:ext cx="4687610"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Pain becomes a place where Love reveals itself</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7399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Vastness of Divine Mercy</a:t>
            </a:r>
            <a:endParaRPr lang="en-US" sz="4450" dirty="0"/>
          </a:p>
        </p:txBody>
      </p:sp>
      <p:sp>
        <p:nvSpPr>
          <p:cNvPr id="4" name="Shape 1"/>
          <p:cNvSpPr/>
          <p:nvPr/>
        </p:nvSpPr>
        <p:spPr>
          <a:xfrm>
            <a:off x="6280190" y="3486864"/>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365260" y="3529370"/>
            <a:ext cx="340162" cy="425291"/>
          </a:xfrm>
          <a:prstGeom prst="rect">
            <a:avLst/>
          </a:prstGeom>
        </p:spPr>
      </p:pic>
      <p:sp>
        <p:nvSpPr>
          <p:cNvPr id="6" name="Text 2"/>
          <p:cNvSpPr/>
          <p:nvPr/>
        </p:nvSpPr>
        <p:spPr>
          <a:xfrm>
            <a:off x="7017306" y="3486864"/>
            <a:ext cx="2927747" cy="708660"/>
          </a:xfrm>
          <a:prstGeom prst="rect">
            <a:avLst/>
          </a:prstGeom>
          <a:noFill/>
          <a:ln/>
        </p:spPr>
        <p:txBody>
          <a:bodyPr wrap="squar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Recreates, Not Just Forgives</a:t>
            </a:r>
            <a:endParaRPr lang="en-US" sz="2200" dirty="0"/>
          </a:p>
        </p:txBody>
      </p:sp>
      <p:sp>
        <p:nvSpPr>
          <p:cNvPr id="7" name="Text 3"/>
          <p:cNvSpPr/>
          <p:nvPr/>
        </p:nvSpPr>
        <p:spPr>
          <a:xfrm>
            <a:off x="7017306" y="4331613"/>
            <a:ext cx="2927747"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so vast it doesn't simply forgive—it </a:t>
            </a:r>
            <a:r>
              <a:rPr lang="en-US" sz="1750" b="1" dirty="0">
                <a:solidFill>
                  <a:srgbClr val="DCD7E5"/>
                </a:solidFill>
                <a:latin typeface="Heebo Light" pitchFamily="34" charset="0"/>
                <a:ea typeface="Heebo Light" pitchFamily="34" charset="-122"/>
                <a:cs typeface="Heebo Light" pitchFamily="34" charset="-120"/>
              </a:rPr>
              <a:t>recreates</a:t>
            </a:r>
            <a:r>
              <a:rPr lang="en-US" sz="1750" dirty="0">
                <a:solidFill>
                  <a:srgbClr val="DCD7E5"/>
                </a:solidFill>
                <a:latin typeface="Heebo Light" pitchFamily="34" charset="0"/>
                <a:ea typeface="Heebo Light" pitchFamily="34" charset="-122"/>
                <a:cs typeface="Heebo Light" pitchFamily="34" charset="-120"/>
              </a:rPr>
              <a:t> us anew.</a:t>
            </a:r>
            <a:endParaRPr lang="en-US" sz="1750" dirty="0"/>
          </a:p>
        </p:txBody>
      </p:sp>
      <p:sp>
        <p:nvSpPr>
          <p:cNvPr id="8" name="Shape 4"/>
          <p:cNvSpPr/>
          <p:nvPr/>
        </p:nvSpPr>
        <p:spPr>
          <a:xfrm>
            <a:off x="10171867" y="3486864"/>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10256937" y="3529370"/>
            <a:ext cx="340162" cy="425291"/>
          </a:xfrm>
          <a:prstGeom prst="rect">
            <a:avLst/>
          </a:prstGeom>
        </p:spPr>
      </p:pic>
      <p:sp>
        <p:nvSpPr>
          <p:cNvPr id="10" name="Text 5"/>
          <p:cNvSpPr/>
          <p:nvPr/>
        </p:nvSpPr>
        <p:spPr>
          <a:xfrm>
            <a:off x="10908983" y="3486864"/>
            <a:ext cx="2927747" cy="708660"/>
          </a:xfrm>
          <a:prstGeom prst="rect">
            <a:avLst/>
          </a:prstGeom>
          <a:noFill/>
          <a:ln/>
        </p:spPr>
        <p:txBody>
          <a:bodyPr wrap="squar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Descends Into Our Depths</a:t>
            </a:r>
            <a:endParaRPr lang="en-US" sz="2200" dirty="0"/>
          </a:p>
        </p:txBody>
      </p:sp>
      <p:sp>
        <p:nvSpPr>
          <p:cNvPr id="11" name="Text 6"/>
          <p:cNvSpPr/>
          <p:nvPr/>
        </p:nvSpPr>
        <p:spPr>
          <a:xfrm>
            <a:off x="10908983" y="4331613"/>
            <a:ext cx="2927747" cy="1088708"/>
          </a:xfrm>
          <a:prstGeom prst="rect">
            <a:avLst/>
          </a:prstGeom>
          <a:noFill/>
          <a:ln/>
        </p:spPr>
        <p:txBody>
          <a:bodyPr wrap="square" lIns="0" tIns="0" rIns="0" bIns="0" rtlCol="0" anchor="t"/>
          <a:lstStyle/>
          <a:p>
            <a:pPr marL="0" indent="0" algn="l">
              <a:lnSpc>
                <a:spcPts val="2850"/>
              </a:lnSpc>
              <a:buNone/>
            </a:pPr>
            <a:r>
              <a:rPr lang="en-US" sz="1750" b="1" dirty="0">
                <a:solidFill>
                  <a:srgbClr val="DCD7E5"/>
                </a:solidFill>
                <a:latin typeface="Heebo Light" pitchFamily="34" charset="0"/>
                <a:ea typeface="Heebo Light" pitchFamily="34" charset="-122"/>
                <a:cs typeface="Heebo Light" pitchFamily="34" charset="-120"/>
              </a:rPr>
              <a:t>Divine Mercy descends</a:t>
            </a:r>
            <a:r>
              <a:rPr lang="en-US" sz="1750" dirty="0">
                <a:solidFill>
                  <a:srgbClr val="DCD7E5"/>
                </a:solidFill>
                <a:latin typeface="Heebo Light" pitchFamily="34" charset="0"/>
                <a:ea typeface="Heebo Light" pitchFamily="34" charset="-122"/>
                <a:cs typeface="Heebo Light" pitchFamily="34" charset="-120"/>
              </a:rPr>
              <a:t> into our cracks, rests in our silences.</a:t>
            </a:r>
            <a:endParaRPr lang="en-US" sz="1750" dirty="0"/>
          </a:p>
        </p:txBody>
      </p:sp>
      <p:sp>
        <p:nvSpPr>
          <p:cNvPr id="12" name="Shape 7"/>
          <p:cNvSpPr/>
          <p:nvPr/>
        </p:nvSpPr>
        <p:spPr>
          <a:xfrm>
            <a:off x="6280190" y="5902285"/>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6365260" y="5944791"/>
            <a:ext cx="340162" cy="425291"/>
          </a:xfrm>
          <a:prstGeom prst="rect">
            <a:avLst/>
          </a:prstGeom>
        </p:spPr>
      </p:pic>
      <p:sp>
        <p:nvSpPr>
          <p:cNvPr id="14" name="Text 8"/>
          <p:cNvSpPr/>
          <p:nvPr/>
        </p:nvSpPr>
        <p:spPr>
          <a:xfrm>
            <a:off x="7017306" y="5902285"/>
            <a:ext cx="3564850"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Touches Hidden Wounds</a:t>
            </a:r>
            <a:endParaRPr lang="en-US" sz="2200" dirty="0"/>
          </a:p>
        </p:txBody>
      </p:sp>
      <p:sp>
        <p:nvSpPr>
          <p:cNvPr id="15" name="Text 9"/>
          <p:cNvSpPr/>
          <p:nvPr/>
        </p:nvSpPr>
        <p:spPr>
          <a:xfrm>
            <a:off x="7017306" y="6392704"/>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a:t>
            </a:r>
            <a:r>
              <a:rPr lang="en-US" sz="1750" b="1" dirty="0">
                <a:solidFill>
                  <a:srgbClr val="DCD7E5"/>
                </a:solidFill>
                <a:latin typeface="Heebo Light" pitchFamily="34" charset="0"/>
                <a:ea typeface="Heebo Light" pitchFamily="34" charset="-122"/>
                <a:cs typeface="Heebo Light" pitchFamily="34" charset="-120"/>
              </a:rPr>
              <a:t>presses against the wounds that no one else sees</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8558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Changed by Mercy's Touch</a:t>
            </a:r>
            <a:endParaRPr lang="en-US" sz="4450" dirty="0"/>
          </a:p>
        </p:txBody>
      </p:sp>
      <p:pic>
        <p:nvPicPr>
          <p:cNvPr id="4" name="Image 1" descr="preencoded.png"/>
          <p:cNvPicPr>
            <a:picLocks noChangeAspect="1"/>
          </p:cNvPicPr>
          <p:nvPr/>
        </p:nvPicPr>
        <p:blipFill>
          <a:blip r:embed="rId4"/>
          <a:stretch>
            <a:fillRect/>
          </a:stretch>
        </p:blipFill>
        <p:spPr>
          <a:xfrm>
            <a:off x="6280190" y="2643307"/>
            <a:ext cx="1134070" cy="1669852"/>
          </a:xfrm>
          <a:prstGeom prst="rect">
            <a:avLst/>
          </a:prstGeom>
        </p:spPr>
      </p:pic>
      <p:sp>
        <p:nvSpPr>
          <p:cNvPr id="5" name="Text 1"/>
          <p:cNvSpPr/>
          <p:nvPr/>
        </p:nvSpPr>
        <p:spPr>
          <a:xfrm>
            <a:off x="7754422" y="2870121"/>
            <a:ext cx="2996446"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Inner Transformation</a:t>
            </a:r>
            <a:endParaRPr lang="en-US" sz="2200" dirty="0"/>
          </a:p>
        </p:txBody>
      </p:sp>
      <p:sp>
        <p:nvSpPr>
          <p:cNvPr id="6" name="Text 2"/>
          <p:cNvSpPr/>
          <p:nvPr/>
        </p:nvSpPr>
        <p:spPr>
          <a:xfrm>
            <a:off x="7754422" y="3360539"/>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When Divine Mercy touches a soul, that person becomes </a:t>
            </a:r>
            <a:r>
              <a:rPr lang="en-US" sz="1750" b="1" dirty="0">
                <a:solidFill>
                  <a:srgbClr val="DCD7E5"/>
                </a:solidFill>
                <a:latin typeface="Heebo Light" pitchFamily="34" charset="0"/>
                <a:ea typeface="Heebo Light" pitchFamily="34" charset="-122"/>
                <a:cs typeface="Heebo Light" pitchFamily="34" charset="-120"/>
              </a:rPr>
              <a:t>changed</a:t>
            </a:r>
            <a:r>
              <a:rPr lang="en-US" sz="1750" dirty="0">
                <a:solidFill>
                  <a:srgbClr val="DCD7E5"/>
                </a:solidFill>
                <a:latin typeface="Heebo Light" pitchFamily="34" charset="0"/>
                <a:ea typeface="Heebo Light" pitchFamily="34" charset="-122"/>
                <a:cs typeface="Heebo Light" pitchFamily="34" charset="-120"/>
              </a:rPr>
              <a:t>—not always immediately, but profoundly.</a:t>
            </a:r>
            <a:endParaRPr lang="en-US" sz="1750" dirty="0"/>
          </a:p>
        </p:txBody>
      </p:sp>
      <p:pic>
        <p:nvPicPr>
          <p:cNvPr id="7" name="Image 2" descr="preencoded.png"/>
          <p:cNvPicPr>
            <a:picLocks noChangeAspect="1"/>
          </p:cNvPicPr>
          <p:nvPr/>
        </p:nvPicPr>
        <p:blipFill>
          <a:blip r:embed="rId5"/>
          <a:stretch>
            <a:fillRect/>
          </a:stretch>
        </p:blipFill>
        <p:spPr>
          <a:xfrm>
            <a:off x="6280190" y="4313158"/>
            <a:ext cx="1134070" cy="1360884"/>
          </a:xfrm>
          <a:prstGeom prst="rect">
            <a:avLst/>
          </a:prstGeom>
        </p:spPr>
      </p:pic>
      <p:sp>
        <p:nvSpPr>
          <p:cNvPr id="8" name="Text 3"/>
          <p:cNvSpPr/>
          <p:nvPr/>
        </p:nvSpPr>
        <p:spPr>
          <a:xfrm>
            <a:off x="7754422" y="453997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Living Differently</a:t>
            </a:r>
            <a:endParaRPr lang="en-US" sz="2200" dirty="0"/>
          </a:p>
        </p:txBody>
      </p:sp>
      <p:sp>
        <p:nvSpPr>
          <p:cNvPr id="9" name="Text 4"/>
          <p:cNvSpPr/>
          <p:nvPr/>
        </p:nvSpPr>
        <p:spPr>
          <a:xfrm>
            <a:off x="7754422" y="5030391"/>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You begin to live differently, not by effort, but by </a:t>
            </a:r>
            <a:r>
              <a:rPr lang="en-US" sz="1750" b="1" dirty="0">
                <a:solidFill>
                  <a:srgbClr val="DCD7E5"/>
                </a:solidFill>
                <a:latin typeface="Heebo Light" pitchFamily="34" charset="0"/>
                <a:ea typeface="Heebo Light" pitchFamily="34" charset="-122"/>
                <a:cs typeface="Heebo Light" pitchFamily="34" charset="-120"/>
              </a:rPr>
              <a:t>indwelling</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pic>
        <p:nvPicPr>
          <p:cNvPr id="10" name="Image 3" descr="preencoded.png"/>
          <p:cNvPicPr>
            <a:picLocks noChangeAspect="1"/>
          </p:cNvPicPr>
          <p:nvPr/>
        </p:nvPicPr>
        <p:blipFill>
          <a:blip r:embed="rId6"/>
          <a:stretch>
            <a:fillRect/>
          </a:stretch>
        </p:blipFill>
        <p:spPr>
          <a:xfrm>
            <a:off x="6280190" y="5674042"/>
            <a:ext cx="1134070" cy="1669852"/>
          </a:xfrm>
          <a:prstGeom prst="rect">
            <a:avLst/>
          </a:prstGeom>
        </p:spPr>
      </p:pic>
      <p:sp>
        <p:nvSpPr>
          <p:cNvPr id="11" name="Text 5"/>
          <p:cNvSpPr/>
          <p:nvPr/>
        </p:nvSpPr>
        <p:spPr>
          <a:xfrm>
            <a:off x="7754422" y="590085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Becoming a Vessel</a:t>
            </a:r>
            <a:endParaRPr lang="en-US" sz="2200" dirty="0"/>
          </a:p>
        </p:txBody>
      </p:sp>
      <p:sp>
        <p:nvSpPr>
          <p:cNvPr id="12" name="Text 6"/>
          <p:cNvSpPr/>
          <p:nvPr/>
        </p:nvSpPr>
        <p:spPr>
          <a:xfrm>
            <a:off x="7754422" y="6391275"/>
            <a:ext cx="608218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soul becomes a channel through which mercy flows to others.</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1251109"/>
            <a:ext cx="5698688"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Living by Indwelling</a:t>
            </a:r>
            <a:endParaRPr lang="en-US" sz="4450" dirty="0"/>
          </a:p>
        </p:txBody>
      </p:sp>
      <p:sp>
        <p:nvSpPr>
          <p:cNvPr id="3" name="Text 1"/>
          <p:cNvSpPr/>
          <p:nvPr/>
        </p:nvSpPr>
        <p:spPr>
          <a:xfrm>
            <a:off x="1857256" y="2952274"/>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Divine Residence</a:t>
            </a:r>
            <a:endParaRPr lang="en-US" sz="2200" dirty="0"/>
          </a:p>
        </p:txBody>
      </p:sp>
      <p:sp>
        <p:nvSpPr>
          <p:cNvPr id="4" name="Text 2"/>
          <p:cNvSpPr/>
          <p:nvPr/>
        </p:nvSpPr>
        <p:spPr>
          <a:xfrm>
            <a:off x="793790" y="3442692"/>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God makes His home within us.</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15633" y="3353991"/>
            <a:ext cx="339328" cy="424220"/>
          </a:xfrm>
          <a:prstGeom prst="rect">
            <a:avLst/>
          </a:prstGeom>
        </p:spPr>
      </p:pic>
      <p:sp>
        <p:nvSpPr>
          <p:cNvPr id="7" name="Text 3"/>
          <p:cNvSpPr/>
          <p:nvPr/>
        </p:nvSpPr>
        <p:spPr>
          <a:xfrm>
            <a:off x="9937790" y="2952274"/>
            <a:ext cx="3040380"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Heart Transformation</a:t>
            </a:r>
            <a:endParaRPr lang="en-US" sz="2200" dirty="0"/>
          </a:p>
        </p:txBody>
      </p:sp>
      <p:sp>
        <p:nvSpPr>
          <p:cNvPr id="8" name="Text 4"/>
          <p:cNvSpPr/>
          <p:nvPr/>
        </p:nvSpPr>
        <p:spPr>
          <a:xfrm>
            <a:off x="9937790" y="3442692"/>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Our desires align with His.</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75201" y="3353991"/>
            <a:ext cx="339328" cy="424220"/>
          </a:xfrm>
          <a:prstGeom prst="rect">
            <a:avLst/>
          </a:prstGeom>
        </p:spPr>
      </p:pic>
      <p:sp>
        <p:nvSpPr>
          <p:cNvPr id="11" name="Text 5"/>
          <p:cNvSpPr/>
          <p:nvPr/>
        </p:nvSpPr>
        <p:spPr>
          <a:xfrm>
            <a:off x="9937790" y="5223391"/>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Natural Outflow</a:t>
            </a:r>
            <a:endParaRPr lang="en-US" sz="2200" dirty="0"/>
          </a:p>
        </p:txBody>
      </p:sp>
      <p:sp>
        <p:nvSpPr>
          <p:cNvPr id="12" name="Text 6"/>
          <p:cNvSpPr/>
          <p:nvPr/>
        </p:nvSpPr>
        <p:spPr>
          <a:xfrm>
            <a:off x="9937790" y="5713809"/>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Good works flow from presence, not effort.</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75201" y="5613559"/>
            <a:ext cx="339328" cy="424220"/>
          </a:xfrm>
          <a:prstGeom prst="rect">
            <a:avLst/>
          </a:prstGeom>
        </p:spPr>
      </p:pic>
      <p:sp>
        <p:nvSpPr>
          <p:cNvPr id="15" name="Text 7"/>
          <p:cNvSpPr/>
          <p:nvPr/>
        </p:nvSpPr>
        <p:spPr>
          <a:xfrm>
            <a:off x="1857256" y="5404842"/>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Inner Peace</a:t>
            </a:r>
            <a:endParaRPr lang="en-US" sz="2200" dirty="0"/>
          </a:p>
        </p:txBody>
      </p:sp>
      <p:sp>
        <p:nvSpPr>
          <p:cNvPr id="16" name="Text 8"/>
          <p:cNvSpPr/>
          <p:nvPr/>
        </p:nvSpPr>
        <p:spPr>
          <a:xfrm>
            <a:off x="793790" y="5895261"/>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Resting in divine acceptance.</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15633" y="5613559"/>
            <a:ext cx="339328" cy="4242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510308"/>
            <a:ext cx="5863709"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Whisper of Trust</a:t>
            </a:r>
            <a:endParaRPr lang="en-US" sz="4450" dirty="0"/>
          </a:p>
        </p:txBody>
      </p:sp>
      <p:pic>
        <p:nvPicPr>
          <p:cNvPr id="3" name="Image 0" descr="preencoded.png"/>
          <p:cNvPicPr>
            <a:picLocks noChangeAspect="1"/>
          </p:cNvPicPr>
          <p:nvPr/>
        </p:nvPicPr>
        <p:blipFill>
          <a:blip r:embed="rId3"/>
          <a:stretch>
            <a:fillRect/>
          </a:stretch>
        </p:blipFill>
        <p:spPr>
          <a:xfrm>
            <a:off x="793790" y="2672715"/>
            <a:ext cx="4120753" cy="2546747"/>
          </a:xfrm>
          <a:prstGeom prst="rect">
            <a:avLst/>
          </a:prstGeom>
        </p:spPr>
      </p:pic>
      <p:sp>
        <p:nvSpPr>
          <p:cNvPr id="4" name="Text 1"/>
          <p:cNvSpPr/>
          <p:nvPr/>
        </p:nvSpPr>
        <p:spPr>
          <a:xfrm>
            <a:off x="793790"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Words of Surrender</a:t>
            </a:r>
            <a:endParaRPr lang="en-US" sz="2200" dirty="0"/>
          </a:p>
        </p:txBody>
      </p:sp>
      <p:sp>
        <p:nvSpPr>
          <p:cNvPr id="5" name="Text 2"/>
          <p:cNvSpPr/>
          <p:nvPr/>
        </p:nvSpPr>
        <p:spPr>
          <a:xfrm>
            <a:off x="793790"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soul begins to whisper—sometimes with words, sometimes with silence.</a:t>
            </a:r>
            <a:endParaRPr lang="en-US" sz="1750" dirty="0"/>
          </a:p>
        </p:txBody>
      </p:sp>
      <p:pic>
        <p:nvPicPr>
          <p:cNvPr id="6" name="Image 1" descr="preencoded.png"/>
          <p:cNvPicPr>
            <a:picLocks noChangeAspect="1"/>
          </p:cNvPicPr>
          <p:nvPr/>
        </p:nvPicPr>
        <p:blipFill>
          <a:blip r:embed="rId4"/>
          <a:stretch>
            <a:fillRect/>
          </a:stretch>
        </p:blipFill>
        <p:spPr>
          <a:xfrm>
            <a:off x="5254704" y="2672715"/>
            <a:ext cx="4120872" cy="2546866"/>
          </a:xfrm>
          <a:prstGeom prst="rect">
            <a:avLst/>
          </a:prstGeom>
        </p:spPr>
      </p:pic>
      <p:sp>
        <p:nvSpPr>
          <p:cNvPr id="7" name="Text 3"/>
          <p:cNvSpPr/>
          <p:nvPr/>
        </p:nvSpPr>
        <p:spPr>
          <a:xfrm>
            <a:off x="5254704" y="55030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Faustina's Legacy</a:t>
            </a:r>
            <a:endParaRPr lang="en-US" sz="2200" dirty="0"/>
          </a:p>
        </p:txBody>
      </p:sp>
      <p:sp>
        <p:nvSpPr>
          <p:cNvPr id="8" name="Text 4"/>
          <p:cNvSpPr/>
          <p:nvPr/>
        </p:nvSpPr>
        <p:spPr>
          <a:xfrm>
            <a:off x="5254704" y="5993487"/>
            <a:ext cx="412087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What Faustina wrote with her life becomes our own prayer.</a:t>
            </a:r>
            <a:endParaRPr lang="en-US" sz="1750" dirty="0"/>
          </a:p>
        </p:txBody>
      </p:sp>
      <p:pic>
        <p:nvPicPr>
          <p:cNvPr id="9" name="Image 2" descr="preencoded.png"/>
          <p:cNvPicPr>
            <a:picLocks noChangeAspect="1"/>
          </p:cNvPicPr>
          <p:nvPr/>
        </p:nvPicPr>
        <p:blipFill>
          <a:blip r:embed="rId5"/>
          <a:stretch>
            <a:fillRect/>
          </a:stretch>
        </p:blipFill>
        <p:spPr>
          <a:xfrm>
            <a:off x="9715738" y="2672715"/>
            <a:ext cx="4120753" cy="2546747"/>
          </a:xfrm>
          <a:prstGeom prst="rect">
            <a:avLst/>
          </a:prstGeom>
        </p:spPr>
      </p:pic>
      <p:sp>
        <p:nvSpPr>
          <p:cNvPr id="10" name="Text 5"/>
          <p:cNvSpPr/>
          <p:nvPr/>
        </p:nvSpPr>
        <p:spPr>
          <a:xfrm>
            <a:off x="9715738"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The Ultimate Trust</a:t>
            </a:r>
            <a:endParaRPr lang="en-US" sz="2200" dirty="0"/>
          </a:p>
        </p:txBody>
      </p:sp>
      <p:sp>
        <p:nvSpPr>
          <p:cNvPr id="11" name="Text 6"/>
          <p:cNvSpPr/>
          <p:nvPr/>
        </p:nvSpPr>
        <p:spPr>
          <a:xfrm>
            <a:off x="9715738"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"Jesus, I trust in You" becomes not just words but a way of living.</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66319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Prayer of Trust</a:t>
            </a:r>
            <a:endParaRPr lang="en-US" sz="4450" dirty="0"/>
          </a:p>
        </p:txBody>
      </p:sp>
      <p:sp>
        <p:nvSpPr>
          <p:cNvPr id="4" name="Text 1"/>
          <p:cNvSpPr/>
          <p:nvPr/>
        </p:nvSpPr>
        <p:spPr>
          <a:xfrm>
            <a:off x="6620351" y="3967282"/>
            <a:ext cx="721625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Jesus, I trust in You.</a:t>
            </a:r>
            <a:endParaRPr lang="en-US" sz="1750" dirty="0"/>
          </a:p>
        </p:txBody>
      </p:sp>
      <p:sp>
        <p:nvSpPr>
          <p:cNvPr id="5" name="Shape 2"/>
          <p:cNvSpPr/>
          <p:nvPr/>
        </p:nvSpPr>
        <p:spPr>
          <a:xfrm>
            <a:off x="6280190" y="3712131"/>
            <a:ext cx="30480" cy="873204"/>
          </a:xfrm>
          <a:prstGeom prst="rect">
            <a:avLst/>
          </a:prstGeom>
          <a:solidFill>
            <a:srgbClr val="481C9E"/>
          </a:solidFill>
          <a:ln/>
        </p:spPr>
        <p:txBody>
          <a:bodyPr/>
          <a:lstStyle/>
          <a:p>
            <a:endParaRPr lang="en-US"/>
          </a:p>
        </p:txBody>
      </p:sp>
      <p:sp>
        <p:nvSpPr>
          <p:cNvPr id="6" name="Text 3"/>
          <p:cNvSpPr/>
          <p:nvPr/>
        </p:nvSpPr>
        <p:spPr>
          <a:xfrm>
            <a:off x="6280190" y="4840486"/>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These five words contain a universe of surrender, hope, and relationship. They acknowledge both our need and His sufficiency.</a:t>
            </a:r>
            <a:endParaRPr lang="en-US" sz="17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272201"/>
            <a:ext cx="11006733"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Mercy's Invitation to the Hidden Places</a:t>
            </a:r>
            <a:endParaRPr lang="en-US" sz="4450" dirty="0"/>
          </a:p>
        </p:txBody>
      </p:sp>
      <p:sp>
        <p:nvSpPr>
          <p:cNvPr id="4" name="Shape 1"/>
          <p:cNvSpPr/>
          <p:nvPr/>
        </p:nvSpPr>
        <p:spPr>
          <a:xfrm>
            <a:off x="793790" y="5576292"/>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878860" y="5618798"/>
            <a:ext cx="340162" cy="425291"/>
          </a:xfrm>
          <a:prstGeom prst="rect">
            <a:avLst/>
          </a:prstGeom>
        </p:spPr>
      </p:pic>
      <p:sp>
        <p:nvSpPr>
          <p:cNvPr id="6" name="Text 2"/>
          <p:cNvSpPr/>
          <p:nvPr/>
        </p:nvSpPr>
        <p:spPr>
          <a:xfrm>
            <a:off x="1530906" y="557629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Go Where I Cannot</a:t>
            </a:r>
            <a:endParaRPr lang="en-US" sz="2200" dirty="0"/>
          </a:p>
        </p:txBody>
      </p:sp>
      <p:sp>
        <p:nvSpPr>
          <p:cNvPr id="7" name="Text 3"/>
          <p:cNvSpPr/>
          <p:nvPr/>
        </p:nvSpPr>
        <p:spPr>
          <a:xfrm>
            <a:off x="1530906" y="6066711"/>
            <a:ext cx="345924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Jesus, Divine Mercy—Go where I do not know how to go.</a:t>
            </a:r>
            <a:endParaRPr lang="en-US" sz="1750" dirty="0"/>
          </a:p>
        </p:txBody>
      </p:sp>
      <p:sp>
        <p:nvSpPr>
          <p:cNvPr id="8" name="Shape 4"/>
          <p:cNvSpPr/>
          <p:nvPr/>
        </p:nvSpPr>
        <p:spPr>
          <a:xfrm>
            <a:off x="5216962" y="5576292"/>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5302032" y="5618798"/>
            <a:ext cx="340162" cy="425291"/>
          </a:xfrm>
          <a:prstGeom prst="rect">
            <a:avLst/>
          </a:prstGeom>
        </p:spPr>
      </p:pic>
      <p:sp>
        <p:nvSpPr>
          <p:cNvPr id="10" name="Text 5"/>
          <p:cNvSpPr/>
          <p:nvPr/>
        </p:nvSpPr>
        <p:spPr>
          <a:xfrm>
            <a:off x="5954078" y="5576292"/>
            <a:ext cx="3156228"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Enter the Unlit Rooms</a:t>
            </a:r>
            <a:endParaRPr lang="en-US" sz="2200" dirty="0"/>
          </a:p>
        </p:txBody>
      </p:sp>
      <p:sp>
        <p:nvSpPr>
          <p:cNvPr id="11" name="Text 6"/>
          <p:cNvSpPr/>
          <p:nvPr/>
        </p:nvSpPr>
        <p:spPr>
          <a:xfrm>
            <a:off x="5954078" y="6066711"/>
            <a:ext cx="345924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Enter the rooms within me that remain unlit.</a:t>
            </a:r>
            <a:endParaRPr lang="en-US" sz="1750" dirty="0"/>
          </a:p>
        </p:txBody>
      </p:sp>
      <p:sp>
        <p:nvSpPr>
          <p:cNvPr id="12" name="Shape 7"/>
          <p:cNvSpPr/>
          <p:nvPr/>
        </p:nvSpPr>
        <p:spPr>
          <a:xfrm>
            <a:off x="9640133" y="5576292"/>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sp>
        <p:nvSpPr>
          <p:cNvPr id="13" name="Text 8"/>
          <p:cNvSpPr/>
          <p:nvPr/>
        </p:nvSpPr>
        <p:spPr>
          <a:xfrm>
            <a:off x="10377249" y="5576292"/>
            <a:ext cx="3346966"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Speak to Hidden Places</a:t>
            </a:r>
            <a:endParaRPr lang="en-US" sz="2200" dirty="0"/>
          </a:p>
        </p:txBody>
      </p:sp>
      <p:sp>
        <p:nvSpPr>
          <p:cNvPr id="14" name="Text 9"/>
          <p:cNvSpPr/>
          <p:nvPr/>
        </p:nvSpPr>
        <p:spPr>
          <a:xfrm>
            <a:off x="10377249" y="6066711"/>
            <a:ext cx="345924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Speak into the places I have kept hidden, even from You.</a:t>
            </a:r>
            <a:endParaRPr lang="en-US" sz="17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2619375"/>
            <a:ext cx="8855035"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Prayer for Mercy's Dwelling</a:t>
            </a:r>
            <a:endParaRPr lang="en-US" sz="4450" dirty="0"/>
          </a:p>
        </p:txBody>
      </p:sp>
      <p:sp>
        <p:nvSpPr>
          <p:cNvPr id="3" name="Text 1"/>
          <p:cNvSpPr/>
          <p:nvPr/>
        </p:nvSpPr>
        <p:spPr>
          <a:xfrm>
            <a:off x="793790" y="3895130"/>
            <a:ext cx="2993827"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More Than Cleansing</a:t>
            </a:r>
            <a:endParaRPr lang="en-US" sz="2200" dirty="0"/>
          </a:p>
        </p:txBody>
      </p:sp>
      <p:sp>
        <p:nvSpPr>
          <p:cNvPr id="4" name="Text 2"/>
          <p:cNvSpPr/>
          <p:nvPr/>
        </p:nvSpPr>
        <p:spPr>
          <a:xfrm>
            <a:off x="793790" y="4476274"/>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Let Your mercy not only cleanse me, but claim me.</a:t>
            </a:r>
            <a:endParaRPr lang="en-US" sz="1750" dirty="0"/>
          </a:p>
        </p:txBody>
      </p:sp>
      <p:sp>
        <p:nvSpPr>
          <p:cNvPr id="5" name="Text 3"/>
          <p:cNvSpPr/>
          <p:nvPr/>
        </p:nvSpPr>
        <p:spPr>
          <a:xfrm>
            <a:off x="793790" y="5043249"/>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Let it become my resting place, my beginning again.</a:t>
            </a:r>
            <a:endParaRPr lang="en-US" sz="1750" dirty="0"/>
          </a:p>
        </p:txBody>
      </p:sp>
      <p:sp>
        <p:nvSpPr>
          <p:cNvPr id="6" name="Text 4"/>
          <p:cNvSpPr/>
          <p:nvPr/>
        </p:nvSpPr>
        <p:spPr>
          <a:xfrm>
            <a:off x="7599521" y="389513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Deep Indwelling</a:t>
            </a:r>
            <a:endParaRPr lang="en-US" sz="2200" dirty="0"/>
          </a:p>
        </p:txBody>
      </p:sp>
      <p:sp>
        <p:nvSpPr>
          <p:cNvPr id="7" name="Text 5"/>
          <p:cNvSpPr/>
          <p:nvPr/>
        </p:nvSpPr>
        <p:spPr>
          <a:xfrm>
            <a:off x="7599521" y="4476274"/>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Dwell in the marrow of my soul.</a:t>
            </a:r>
            <a:endParaRPr lang="en-US" sz="1750" dirty="0"/>
          </a:p>
        </p:txBody>
      </p:sp>
      <p:sp>
        <p:nvSpPr>
          <p:cNvPr id="8" name="Text 6"/>
          <p:cNvSpPr/>
          <p:nvPr/>
        </p:nvSpPr>
        <p:spPr>
          <a:xfrm>
            <a:off x="7599521" y="5043249"/>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Let every breath echo: Jesus, I trust in You.</a:t>
            </a:r>
            <a:endParaRPr lang="en-US" sz="17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251109"/>
            <a:ext cx="7296983"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Mercy That Recreates</a:t>
            </a:r>
            <a:endParaRPr lang="en-US" sz="4450" dirty="0"/>
          </a:p>
        </p:txBody>
      </p:sp>
      <p:sp>
        <p:nvSpPr>
          <p:cNvPr id="3" name="Text 1"/>
          <p:cNvSpPr/>
          <p:nvPr/>
        </p:nvSpPr>
        <p:spPr>
          <a:xfrm>
            <a:off x="1857256" y="3042999"/>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Brokenness</a:t>
            </a:r>
            <a:endParaRPr lang="en-US" sz="2200" dirty="0"/>
          </a:p>
        </p:txBody>
      </p:sp>
      <p:sp>
        <p:nvSpPr>
          <p:cNvPr id="4" name="Text 2"/>
          <p:cNvSpPr/>
          <p:nvPr/>
        </p:nvSpPr>
        <p:spPr>
          <a:xfrm>
            <a:off x="793790" y="3533418"/>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Our fragmented, wounded state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30429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Divine Touch</a:t>
            </a:r>
            <a:endParaRPr lang="en-US" sz="2200" dirty="0"/>
          </a:p>
        </p:txBody>
      </p:sp>
      <p:sp>
        <p:nvSpPr>
          <p:cNvPr id="8" name="Text 4"/>
          <p:cNvSpPr/>
          <p:nvPr/>
        </p:nvSpPr>
        <p:spPr>
          <a:xfrm>
            <a:off x="9937790" y="3533418"/>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encounters our wounds</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4955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Healing</a:t>
            </a:r>
            <a:endParaRPr lang="en-US" sz="2200" dirty="0"/>
          </a:p>
        </p:txBody>
      </p:sp>
      <p:sp>
        <p:nvSpPr>
          <p:cNvPr id="12" name="Text 6"/>
          <p:cNvSpPr/>
          <p:nvPr/>
        </p:nvSpPr>
        <p:spPr>
          <a:xfrm>
            <a:off x="9937790" y="5985986"/>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Restoration begins within</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064103" y="5790962"/>
            <a:ext cx="339328" cy="424220"/>
          </a:xfrm>
          <a:prstGeom prst="rect">
            <a:avLst/>
          </a:prstGeom>
        </p:spPr>
      </p:pic>
      <p:sp>
        <p:nvSpPr>
          <p:cNvPr id="15" name="Text 7"/>
          <p:cNvSpPr/>
          <p:nvPr/>
        </p:nvSpPr>
        <p:spPr>
          <a:xfrm>
            <a:off x="1857256" y="549556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Recreation</a:t>
            </a:r>
            <a:endParaRPr lang="en-US" sz="2200" dirty="0"/>
          </a:p>
        </p:txBody>
      </p:sp>
      <p:sp>
        <p:nvSpPr>
          <p:cNvPr id="16" name="Text 8"/>
          <p:cNvSpPr/>
          <p:nvPr/>
        </p:nvSpPr>
        <p:spPr>
          <a:xfrm>
            <a:off x="793790" y="5985986"/>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We become new, yet fully ourselves</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5838230" y="5402461"/>
            <a:ext cx="339328" cy="4242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1459825"/>
            <a:ext cx="8085177"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Descent of Divine Mercy</a:t>
            </a:r>
            <a:endParaRPr lang="en-US" sz="4450" dirty="0"/>
          </a:p>
        </p:txBody>
      </p:sp>
      <p:sp>
        <p:nvSpPr>
          <p:cNvPr id="3" name="Shape 1"/>
          <p:cNvSpPr/>
          <p:nvPr/>
        </p:nvSpPr>
        <p:spPr>
          <a:xfrm>
            <a:off x="793790" y="2622233"/>
            <a:ext cx="2173724" cy="1306949"/>
          </a:xfrm>
          <a:prstGeom prst="roundRect">
            <a:avLst>
              <a:gd name="adj" fmla="val 7289"/>
            </a:avLst>
          </a:prstGeom>
          <a:solidFill>
            <a:srgbClr val="31136C"/>
          </a:solidFill>
          <a:ln w="7620">
            <a:solidFill>
              <a:srgbClr val="4A2C85"/>
            </a:solidFill>
            <a:prstDash val="solid"/>
          </a:ln>
        </p:spPr>
        <p:txBody>
          <a:bodyPr/>
          <a:lstStyle/>
          <a:p>
            <a:endParaRPr lang="en-US"/>
          </a:p>
        </p:txBody>
      </p:sp>
      <p:pic>
        <p:nvPicPr>
          <p:cNvPr id="4" name="Image 0" descr="preencoded.png"/>
          <p:cNvPicPr>
            <a:picLocks noChangeAspect="1"/>
          </p:cNvPicPr>
          <p:nvPr/>
        </p:nvPicPr>
        <p:blipFill>
          <a:blip r:embed="rId3"/>
          <a:stretch>
            <a:fillRect/>
          </a:stretch>
        </p:blipFill>
        <p:spPr>
          <a:xfrm>
            <a:off x="1721167" y="3116104"/>
            <a:ext cx="318968" cy="318968"/>
          </a:xfrm>
          <a:prstGeom prst="rect">
            <a:avLst/>
          </a:prstGeom>
        </p:spPr>
      </p:pic>
      <p:sp>
        <p:nvSpPr>
          <p:cNvPr id="5" name="Text 2"/>
          <p:cNvSpPr/>
          <p:nvPr/>
        </p:nvSpPr>
        <p:spPr>
          <a:xfrm>
            <a:off x="3194328" y="2849047"/>
            <a:ext cx="3127653"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From Heaven to Earth</a:t>
            </a:r>
            <a:endParaRPr lang="en-US" sz="2200" dirty="0"/>
          </a:p>
        </p:txBody>
      </p:sp>
      <p:sp>
        <p:nvSpPr>
          <p:cNvPr id="6" name="Text 3"/>
          <p:cNvSpPr/>
          <p:nvPr/>
        </p:nvSpPr>
        <p:spPr>
          <a:xfrm>
            <a:off x="3194328" y="3339465"/>
            <a:ext cx="4342448"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bridges the divine and human realms</a:t>
            </a:r>
            <a:endParaRPr lang="en-US" sz="1750" dirty="0"/>
          </a:p>
        </p:txBody>
      </p:sp>
      <p:sp>
        <p:nvSpPr>
          <p:cNvPr id="7" name="Shape 4"/>
          <p:cNvSpPr/>
          <p:nvPr/>
        </p:nvSpPr>
        <p:spPr>
          <a:xfrm>
            <a:off x="3080861" y="3913942"/>
            <a:ext cx="10642402" cy="15240"/>
          </a:xfrm>
          <a:prstGeom prst="roundRect">
            <a:avLst>
              <a:gd name="adj" fmla="val 625116"/>
            </a:avLst>
          </a:prstGeom>
          <a:solidFill>
            <a:srgbClr val="4A2C85"/>
          </a:solidFill>
          <a:ln/>
        </p:spPr>
        <p:txBody>
          <a:bodyPr/>
          <a:lstStyle/>
          <a:p>
            <a:endParaRPr lang="en-US"/>
          </a:p>
        </p:txBody>
      </p:sp>
      <p:sp>
        <p:nvSpPr>
          <p:cNvPr id="8" name="Shape 5"/>
          <p:cNvSpPr/>
          <p:nvPr/>
        </p:nvSpPr>
        <p:spPr>
          <a:xfrm>
            <a:off x="793790" y="4042529"/>
            <a:ext cx="4347567" cy="1306949"/>
          </a:xfrm>
          <a:prstGeom prst="roundRect">
            <a:avLst>
              <a:gd name="adj" fmla="val 7289"/>
            </a:avLst>
          </a:prstGeom>
          <a:solidFill>
            <a:srgbClr val="31136C"/>
          </a:solidFill>
          <a:ln w="7620">
            <a:solidFill>
              <a:srgbClr val="4A2C85"/>
            </a:solidFill>
            <a:prstDash val="solid"/>
          </a:ln>
        </p:spPr>
        <p:txBody>
          <a:bodyPr/>
          <a:lstStyle/>
          <a:p>
            <a:endParaRPr lang="en-US"/>
          </a:p>
        </p:txBody>
      </p:sp>
      <p:pic>
        <p:nvPicPr>
          <p:cNvPr id="9" name="Image 1" descr="preencoded.png"/>
          <p:cNvPicPr>
            <a:picLocks noChangeAspect="1"/>
          </p:cNvPicPr>
          <p:nvPr/>
        </p:nvPicPr>
        <p:blipFill>
          <a:blip r:embed="rId4"/>
          <a:stretch>
            <a:fillRect/>
          </a:stretch>
        </p:blipFill>
        <p:spPr>
          <a:xfrm>
            <a:off x="2808089" y="4496633"/>
            <a:ext cx="318968" cy="398621"/>
          </a:xfrm>
          <a:prstGeom prst="rect">
            <a:avLst/>
          </a:prstGeom>
        </p:spPr>
      </p:pic>
      <p:sp>
        <p:nvSpPr>
          <p:cNvPr id="10" name="Text 6"/>
          <p:cNvSpPr/>
          <p:nvPr/>
        </p:nvSpPr>
        <p:spPr>
          <a:xfrm>
            <a:off x="5368171" y="4269343"/>
            <a:ext cx="3371612"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Into Human Experience</a:t>
            </a:r>
            <a:endParaRPr lang="en-US" sz="2200" dirty="0"/>
          </a:p>
        </p:txBody>
      </p:sp>
      <p:sp>
        <p:nvSpPr>
          <p:cNvPr id="11" name="Text 7"/>
          <p:cNvSpPr/>
          <p:nvPr/>
        </p:nvSpPr>
        <p:spPr>
          <a:xfrm>
            <a:off x="5368171" y="4759762"/>
            <a:ext cx="3749635"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Christ enters our suffering completely</a:t>
            </a:r>
            <a:endParaRPr lang="en-US" sz="1750" dirty="0"/>
          </a:p>
        </p:txBody>
      </p:sp>
      <p:sp>
        <p:nvSpPr>
          <p:cNvPr id="12" name="Shape 8"/>
          <p:cNvSpPr/>
          <p:nvPr/>
        </p:nvSpPr>
        <p:spPr>
          <a:xfrm>
            <a:off x="5254704" y="5334238"/>
            <a:ext cx="8468558" cy="15240"/>
          </a:xfrm>
          <a:prstGeom prst="roundRect">
            <a:avLst>
              <a:gd name="adj" fmla="val 625116"/>
            </a:avLst>
          </a:prstGeom>
          <a:solidFill>
            <a:srgbClr val="4A2C85"/>
          </a:solidFill>
          <a:ln/>
        </p:spPr>
        <p:txBody>
          <a:bodyPr/>
          <a:lstStyle/>
          <a:p>
            <a:endParaRPr lang="en-US"/>
          </a:p>
        </p:txBody>
      </p:sp>
      <p:sp>
        <p:nvSpPr>
          <p:cNvPr id="13" name="Shape 9"/>
          <p:cNvSpPr/>
          <p:nvPr/>
        </p:nvSpPr>
        <p:spPr>
          <a:xfrm>
            <a:off x="793790" y="5462826"/>
            <a:ext cx="6521410" cy="1306949"/>
          </a:xfrm>
          <a:prstGeom prst="roundRect">
            <a:avLst>
              <a:gd name="adj" fmla="val 7289"/>
            </a:avLst>
          </a:prstGeom>
          <a:solidFill>
            <a:srgbClr val="31136C"/>
          </a:solidFill>
          <a:ln w="7620">
            <a:solidFill>
              <a:srgbClr val="4A2C85"/>
            </a:solidFill>
            <a:prstDash val="solid"/>
          </a:ln>
        </p:spPr>
        <p:txBody>
          <a:bodyPr/>
          <a:lstStyle/>
          <a:p>
            <a:endParaRPr lang="en-US"/>
          </a:p>
        </p:txBody>
      </p:sp>
      <p:sp>
        <p:nvSpPr>
          <p:cNvPr id="14" name="Text 10"/>
          <p:cNvSpPr/>
          <p:nvPr/>
        </p:nvSpPr>
        <p:spPr>
          <a:xfrm>
            <a:off x="3895011" y="5916930"/>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DCD7E5"/>
                </a:solidFill>
                <a:latin typeface="Montserrat" pitchFamily="34" charset="0"/>
                <a:ea typeface="Montserrat" pitchFamily="34" charset="-122"/>
                <a:cs typeface="Montserrat" pitchFamily="34" charset="-120"/>
              </a:rPr>
              <a:t>3</a:t>
            </a:r>
            <a:endParaRPr lang="en-US" sz="2500" dirty="0"/>
          </a:p>
        </p:txBody>
      </p:sp>
      <p:sp>
        <p:nvSpPr>
          <p:cNvPr id="15" name="Text 11"/>
          <p:cNvSpPr/>
          <p:nvPr/>
        </p:nvSpPr>
        <p:spPr>
          <a:xfrm>
            <a:off x="7542014" y="5689640"/>
            <a:ext cx="2881670"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To the Soul's Depths</a:t>
            </a:r>
            <a:endParaRPr lang="en-US" sz="2200" dirty="0"/>
          </a:p>
        </p:txBody>
      </p:sp>
      <p:sp>
        <p:nvSpPr>
          <p:cNvPr id="16" name="Text 12"/>
          <p:cNvSpPr/>
          <p:nvPr/>
        </p:nvSpPr>
        <p:spPr>
          <a:xfrm>
            <a:off x="7542014" y="6180058"/>
            <a:ext cx="3853696"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reaches our most hidden places</a:t>
            </a:r>
            <a:endParaRPr lang="en-US" sz="17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151030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 in the Cracks</a:t>
            </a:r>
            <a:endParaRPr lang="en-US" sz="4450" dirty="0"/>
          </a:p>
        </p:txBody>
      </p:sp>
      <p:pic>
        <p:nvPicPr>
          <p:cNvPr id="3" name="Image 0" descr="preencoded.png"/>
          <p:cNvPicPr>
            <a:picLocks noChangeAspect="1"/>
          </p:cNvPicPr>
          <p:nvPr/>
        </p:nvPicPr>
        <p:blipFill>
          <a:blip r:embed="rId3"/>
          <a:stretch>
            <a:fillRect/>
          </a:stretch>
        </p:blipFill>
        <p:spPr>
          <a:xfrm>
            <a:off x="793790" y="2672715"/>
            <a:ext cx="4120753" cy="2546747"/>
          </a:xfrm>
          <a:prstGeom prst="rect">
            <a:avLst/>
          </a:prstGeom>
        </p:spPr>
      </p:pic>
      <p:sp>
        <p:nvSpPr>
          <p:cNvPr id="4" name="Text 1"/>
          <p:cNvSpPr/>
          <p:nvPr/>
        </p:nvSpPr>
        <p:spPr>
          <a:xfrm>
            <a:off x="793790" y="5502950"/>
            <a:ext cx="312027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Finding the Openings</a:t>
            </a:r>
            <a:endParaRPr lang="en-US" sz="2200" dirty="0"/>
          </a:p>
        </p:txBody>
      </p:sp>
      <p:sp>
        <p:nvSpPr>
          <p:cNvPr id="5" name="Text 2"/>
          <p:cNvSpPr/>
          <p:nvPr/>
        </p:nvSpPr>
        <p:spPr>
          <a:xfrm>
            <a:off x="793790"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slips into the smallest openings in our defenses.</a:t>
            </a:r>
            <a:endParaRPr lang="en-US" sz="1750" dirty="0"/>
          </a:p>
        </p:txBody>
      </p:sp>
      <p:pic>
        <p:nvPicPr>
          <p:cNvPr id="6" name="Image 1" descr="preencoded.png"/>
          <p:cNvPicPr>
            <a:picLocks noChangeAspect="1"/>
          </p:cNvPicPr>
          <p:nvPr/>
        </p:nvPicPr>
        <p:blipFill>
          <a:blip r:embed="rId4"/>
          <a:stretch>
            <a:fillRect/>
          </a:stretch>
        </p:blipFill>
        <p:spPr>
          <a:xfrm>
            <a:off x="5254704" y="2672715"/>
            <a:ext cx="4120872" cy="2546866"/>
          </a:xfrm>
          <a:prstGeom prst="rect">
            <a:avLst/>
          </a:prstGeom>
        </p:spPr>
      </p:pic>
      <p:sp>
        <p:nvSpPr>
          <p:cNvPr id="7" name="Text 3"/>
          <p:cNvSpPr/>
          <p:nvPr/>
        </p:nvSpPr>
        <p:spPr>
          <a:xfrm>
            <a:off x="5254704" y="5503069"/>
            <a:ext cx="307967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Beauty in Brokenness</a:t>
            </a:r>
            <a:endParaRPr lang="en-US" sz="2200" dirty="0"/>
          </a:p>
        </p:txBody>
      </p:sp>
      <p:sp>
        <p:nvSpPr>
          <p:cNvPr id="8" name="Text 4"/>
          <p:cNvSpPr/>
          <p:nvPr/>
        </p:nvSpPr>
        <p:spPr>
          <a:xfrm>
            <a:off x="5254704" y="5993487"/>
            <a:ext cx="412087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Our very wounds become channels for grace to enter.</a:t>
            </a:r>
            <a:endParaRPr lang="en-US" sz="1750" dirty="0"/>
          </a:p>
        </p:txBody>
      </p:sp>
      <p:pic>
        <p:nvPicPr>
          <p:cNvPr id="9" name="Image 2" descr="preencoded.png"/>
          <p:cNvPicPr>
            <a:picLocks noChangeAspect="1"/>
          </p:cNvPicPr>
          <p:nvPr/>
        </p:nvPicPr>
        <p:blipFill>
          <a:blip r:embed="rId5"/>
          <a:stretch>
            <a:fillRect/>
          </a:stretch>
        </p:blipFill>
        <p:spPr>
          <a:xfrm>
            <a:off x="9715738" y="2672715"/>
            <a:ext cx="4120753" cy="2546747"/>
          </a:xfrm>
          <a:prstGeom prst="rect">
            <a:avLst/>
          </a:prstGeom>
        </p:spPr>
      </p:pic>
      <p:sp>
        <p:nvSpPr>
          <p:cNvPr id="10" name="Text 5"/>
          <p:cNvSpPr/>
          <p:nvPr/>
        </p:nvSpPr>
        <p:spPr>
          <a:xfrm>
            <a:off x="9715738"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Persistent Love</a:t>
            </a:r>
            <a:endParaRPr lang="en-US" sz="2200" dirty="0"/>
          </a:p>
        </p:txBody>
      </p:sp>
      <p:sp>
        <p:nvSpPr>
          <p:cNvPr id="11" name="Text 6"/>
          <p:cNvSpPr/>
          <p:nvPr/>
        </p:nvSpPr>
        <p:spPr>
          <a:xfrm>
            <a:off x="9715738"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Nothing can ultimately prevent God's mercy from reaching us.</a:t>
            </a:r>
            <a:endParaRPr lang="en-US" sz="17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973223"/>
            <a:ext cx="5978247"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 in the Silences</a:t>
            </a:r>
            <a:endParaRPr lang="en-US" sz="4450" dirty="0"/>
          </a:p>
        </p:txBody>
      </p:sp>
      <p:sp>
        <p:nvSpPr>
          <p:cNvPr id="4" name="Shape 1"/>
          <p:cNvSpPr/>
          <p:nvPr/>
        </p:nvSpPr>
        <p:spPr>
          <a:xfrm>
            <a:off x="793790" y="3022163"/>
            <a:ext cx="3664863" cy="1685092"/>
          </a:xfrm>
          <a:prstGeom prst="roundRect">
            <a:avLst>
              <a:gd name="adj" fmla="val 5654"/>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028224" y="325659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Beyond Words</a:t>
            </a:r>
            <a:endParaRPr lang="en-US" sz="2200" dirty="0"/>
          </a:p>
        </p:txBody>
      </p:sp>
      <p:sp>
        <p:nvSpPr>
          <p:cNvPr id="6" name="Text 3"/>
          <p:cNvSpPr/>
          <p:nvPr/>
        </p:nvSpPr>
        <p:spPr>
          <a:xfrm>
            <a:off x="1028224" y="3747016"/>
            <a:ext cx="3195995"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rests in the silences where words fail us.</a:t>
            </a:r>
            <a:endParaRPr lang="en-US" sz="1750" dirty="0"/>
          </a:p>
        </p:txBody>
      </p:sp>
      <p:sp>
        <p:nvSpPr>
          <p:cNvPr id="7" name="Shape 4"/>
          <p:cNvSpPr/>
          <p:nvPr/>
        </p:nvSpPr>
        <p:spPr>
          <a:xfrm>
            <a:off x="4685467" y="3022163"/>
            <a:ext cx="3664863" cy="1685092"/>
          </a:xfrm>
          <a:prstGeom prst="roundRect">
            <a:avLst>
              <a:gd name="adj" fmla="val 5654"/>
            </a:avLst>
          </a:prstGeom>
          <a:solidFill>
            <a:srgbClr val="31136C"/>
          </a:solidFill>
          <a:ln w="7620">
            <a:solidFill>
              <a:srgbClr val="4A2C85"/>
            </a:solidFill>
            <a:prstDash val="solid"/>
          </a:ln>
        </p:spPr>
        <p:txBody>
          <a:bodyPr/>
          <a:lstStyle/>
          <a:p>
            <a:endParaRPr lang="en-US"/>
          </a:p>
        </p:txBody>
      </p:sp>
      <p:sp>
        <p:nvSpPr>
          <p:cNvPr id="8" name="Text 5"/>
          <p:cNvSpPr/>
          <p:nvPr/>
        </p:nvSpPr>
        <p:spPr>
          <a:xfrm>
            <a:off x="4919901" y="325659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Unspoken Pain</a:t>
            </a:r>
            <a:endParaRPr lang="en-US" sz="2200" dirty="0"/>
          </a:p>
        </p:txBody>
      </p:sp>
      <p:sp>
        <p:nvSpPr>
          <p:cNvPr id="9" name="Text 6"/>
          <p:cNvSpPr/>
          <p:nvPr/>
        </p:nvSpPr>
        <p:spPr>
          <a:xfrm>
            <a:off x="4919901" y="3747016"/>
            <a:ext cx="3195995"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meets us in griefs too deep for expression.</a:t>
            </a:r>
            <a:endParaRPr lang="en-US" sz="1750" dirty="0"/>
          </a:p>
        </p:txBody>
      </p:sp>
      <p:sp>
        <p:nvSpPr>
          <p:cNvPr id="10" name="Shape 7"/>
          <p:cNvSpPr/>
          <p:nvPr/>
        </p:nvSpPr>
        <p:spPr>
          <a:xfrm>
            <a:off x="793790" y="4934069"/>
            <a:ext cx="7556421" cy="1322189"/>
          </a:xfrm>
          <a:prstGeom prst="roundRect">
            <a:avLst>
              <a:gd name="adj" fmla="val 7205"/>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028224" y="5168503"/>
            <a:ext cx="3178016"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Wordless Communion</a:t>
            </a:r>
            <a:endParaRPr lang="en-US" sz="2200" dirty="0"/>
          </a:p>
        </p:txBody>
      </p:sp>
      <p:sp>
        <p:nvSpPr>
          <p:cNvPr id="12" name="Text 9"/>
          <p:cNvSpPr/>
          <p:nvPr/>
        </p:nvSpPr>
        <p:spPr>
          <a:xfrm>
            <a:off x="1028224" y="5658922"/>
            <a:ext cx="7087553"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creates space for presence beyond language.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6856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Divine Touch</a:t>
            </a:r>
            <a:endParaRPr lang="en-US" sz="4450" dirty="0"/>
          </a:p>
        </p:txBody>
      </p:sp>
      <p:pic>
        <p:nvPicPr>
          <p:cNvPr id="4" name="Image 1" descr="preencoded.png"/>
          <p:cNvPicPr>
            <a:picLocks noChangeAspect="1"/>
          </p:cNvPicPr>
          <p:nvPr/>
        </p:nvPicPr>
        <p:blipFill>
          <a:blip r:embed="rId4"/>
          <a:stretch>
            <a:fillRect/>
          </a:stretch>
        </p:blipFill>
        <p:spPr>
          <a:xfrm>
            <a:off x="793790" y="1917502"/>
            <a:ext cx="1134070" cy="1360884"/>
          </a:xfrm>
          <a:prstGeom prst="rect">
            <a:avLst/>
          </a:prstGeom>
        </p:spPr>
      </p:pic>
      <p:sp>
        <p:nvSpPr>
          <p:cNvPr id="5" name="Text 1"/>
          <p:cNvSpPr/>
          <p:nvPr/>
        </p:nvSpPr>
        <p:spPr>
          <a:xfrm>
            <a:off x="2268022" y="2144316"/>
            <a:ext cx="2998946"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Moves Past Defences</a:t>
            </a:r>
            <a:endParaRPr lang="en-US" sz="2200" dirty="0"/>
          </a:p>
        </p:txBody>
      </p:sp>
      <p:sp>
        <p:nvSpPr>
          <p:cNvPr id="6" name="Text 2"/>
          <p:cNvSpPr/>
          <p:nvPr/>
        </p:nvSpPr>
        <p:spPr>
          <a:xfrm>
            <a:off x="2268022" y="2634734"/>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a:t>
            </a:r>
            <a:r>
              <a:rPr lang="en-US" sz="1750" b="1" dirty="0">
                <a:solidFill>
                  <a:srgbClr val="DCD7E5"/>
                </a:solidFill>
                <a:latin typeface="Heebo Light" pitchFamily="34" charset="0"/>
                <a:ea typeface="Heebo Light" pitchFamily="34" charset="-122"/>
                <a:cs typeface="Heebo Light" pitchFamily="34" charset="-120"/>
              </a:rPr>
              <a:t>Divine Touch</a:t>
            </a:r>
            <a:r>
              <a:rPr lang="en-US" sz="1750" dirty="0">
                <a:solidFill>
                  <a:srgbClr val="DCD7E5"/>
                </a:solidFill>
                <a:latin typeface="Heebo Light" pitchFamily="34" charset="0"/>
                <a:ea typeface="Heebo Light" pitchFamily="34" charset="-122"/>
                <a:cs typeface="Heebo Light" pitchFamily="34" charset="-120"/>
              </a:rPr>
              <a:t> penetrates our carefully built walls.</a:t>
            </a:r>
            <a:endParaRPr lang="en-US" sz="1750" dirty="0"/>
          </a:p>
        </p:txBody>
      </p:sp>
      <p:pic>
        <p:nvPicPr>
          <p:cNvPr id="7" name="Image 2" descr="preencoded.png"/>
          <p:cNvPicPr>
            <a:picLocks noChangeAspect="1"/>
          </p:cNvPicPr>
          <p:nvPr/>
        </p:nvPicPr>
        <p:blipFill>
          <a:blip r:embed="rId5"/>
          <a:stretch>
            <a:fillRect/>
          </a:stretch>
        </p:blipFill>
        <p:spPr>
          <a:xfrm>
            <a:off x="793790" y="3278386"/>
            <a:ext cx="1134070" cy="1360884"/>
          </a:xfrm>
          <a:prstGeom prst="rect">
            <a:avLst/>
          </a:prstGeom>
        </p:spPr>
      </p:pic>
      <p:sp>
        <p:nvSpPr>
          <p:cNvPr id="8" name="Text 3"/>
          <p:cNvSpPr/>
          <p:nvPr/>
        </p:nvSpPr>
        <p:spPr>
          <a:xfrm>
            <a:off x="2268022" y="35052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Through Denial</a:t>
            </a:r>
            <a:endParaRPr lang="en-US" sz="2200" dirty="0"/>
          </a:p>
        </p:txBody>
      </p:sp>
      <p:sp>
        <p:nvSpPr>
          <p:cNvPr id="9" name="Text 4"/>
          <p:cNvSpPr/>
          <p:nvPr/>
        </p:nvSpPr>
        <p:spPr>
          <a:xfrm>
            <a:off x="2268022" y="3995618"/>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cuts through our self-deception and pretense.</a:t>
            </a:r>
            <a:endParaRPr lang="en-US" sz="1750" dirty="0"/>
          </a:p>
        </p:txBody>
      </p:sp>
      <p:pic>
        <p:nvPicPr>
          <p:cNvPr id="10" name="Image 3" descr="preencoded.png"/>
          <p:cNvPicPr>
            <a:picLocks noChangeAspect="1"/>
          </p:cNvPicPr>
          <p:nvPr/>
        </p:nvPicPr>
        <p:blipFill>
          <a:blip r:embed="rId6"/>
          <a:stretch>
            <a:fillRect/>
          </a:stretch>
        </p:blipFill>
        <p:spPr>
          <a:xfrm>
            <a:off x="793790" y="4639270"/>
            <a:ext cx="1134070" cy="1360884"/>
          </a:xfrm>
          <a:prstGeom prst="rect">
            <a:avLst/>
          </a:prstGeom>
        </p:spPr>
      </p:pic>
      <p:sp>
        <p:nvSpPr>
          <p:cNvPr id="11" name="Text 5"/>
          <p:cNvSpPr/>
          <p:nvPr/>
        </p:nvSpPr>
        <p:spPr>
          <a:xfrm>
            <a:off x="2268022" y="4866084"/>
            <a:ext cx="3145988"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Beneath Performance</a:t>
            </a:r>
            <a:endParaRPr lang="en-US" sz="2200" dirty="0"/>
          </a:p>
        </p:txBody>
      </p:sp>
      <p:sp>
        <p:nvSpPr>
          <p:cNvPr id="12" name="Text 6"/>
          <p:cNvSpPr/>
          <p:nvPr/>
        </p:nvSpPr>
        <p:spPr>
          <a:xfrm>
            <a:off x="2268022" y="5356503"/>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reaches below our achievements and pride.</a:t>
            </a:r>
            <a:endParaRPr lang="en-US" sz="1750" dirty="0"/>
          </a:p>
        </p:txBody>
      </p:sp>
      <p:pic>
        <p:nvPicPr>
          <p:cNvPr id="13" name="Image 4" descr="preencoded.png"/>
          <p:cNvPicPr>
            <a:picLocks noChangeAspect="1"/>
          </p:cNvPicPr>
          <p:nvPr/>
        </p:nvPicPr>
        <p:blipFill>
          <a:blip r:embed="rId7"/>
          <a:stretch>
            <a:fillRect/>
          </a:stretch>
        </p:blipFill>
        <p:spPr>
          <a:xfrm>
            <a:off x="793790" y="6000155"/>
            <a:ext cx="1134070" cy="1360884"/>
          </a:xfrm>
          <a:prstGeom prst="rect">
            <a:avLst/>
          </a:prstGeom>
        </p:spPr>
      </p:pic>
      <p:sp>
        <p:nvSpPr>
          <p:cNvPr id="14" name="Text 7"/>
          <p:cNvSpPr/>
          <p:nvPr/>
        </p:nvSpPr>
        <p:spPr>
          <a:xfrm>
            <a:off x="2268022" y="6226969"/>
            <a:ext cx="3021092"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Finds the Naked Soul</a:t>
            </a:r>
            <a:endParaRPr lang="en-US" sz="2200" dirty="0"/>
          </a:p>
        </p:txBody>
      </p:sp>
      <p:sp>
        <p:nvSpPr>
          <p:cNvPr id="15" name="Text 8"/>
          <p:cNvSpPr/>
          <p:nvPr/>
        </p:nvSpPr>
        <p:spPr>
          <a:xfrm>
            <a:off x="2268022" y="6717387"/>
            <a:ext cx="608218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discovers us in our most </a:t>
            </a:r>
            <a:r>
              <a:rPr lang="en-US" sz="1750" i="1" dirty="0">
                <a:solidFill>
                  <a:srgbClr val="DCD7E5"/>
                </a:solidFill>
                <a:latin typeface="Heebo Light" pitchFamily="34" charset="0"/>
                <a:ea typeface="Heebo Light" pitchFamily="34" charset="-122"/>
                <a:cs typeface="Heebo Light" pitchFamily="34" charset="-120"/>
              </a:rPr>
              <a:t>naked, unedited state</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19111" y="576858"/>
            <a:ext cx="7678579" cy="1308497"/>
          </a:xfrm>
          <a:prstGeom prst="rect">
            <a:avLst/>
          </a:prstGeom>
          <a:noFill/>
          <a:ln/>
        </p:spPr>
        <p:txBody>
          <a:bodyPr wrap="square" lIns="0" tIns="0" rIns="0" bIns="0" rtlCol="0" anchor="t"/>
          <a:lstStyle/>
          <a:p>
            <a:pPr marL="0" indent="0" algn="l">
              <a:lnSpc>
                <a:spcPts val="5150"/>
              </a:lnSpc>
              <a:buNone/>
            </a:pPr>
            <a:r>
              <a:rPr lang="en-US" sz="4100" dirty="0">
                <a:solidFill>
                  <a:srgbClr val="F2F0F4"/>
                </a:solidFill>
                <a:latin typeface="Montserrat" pitchFamily="34" charset="0"/>
                <a:ea typeface="Montserrat" pitchFamily="34" charset="-122"/>
                <a:cs typeface="Montserrat" pitchFamily="34" charset="-120"/>
              </a:rPr>
              <a:t>Mercy Against Hidden Wounds</a:t>
            </a:r>
            <a:endParaRPr lang="en-US" sz="4100" dirty="0"/>
          </a:p>
        </p:txBody>
      </p:sp>
      <p:sp>
        <p:nvSpPr>
          <p:cNvPr id="4" name="Shape 1"/>
          <p:cNvSpPr/>
          <p:nvPr/>
        </p:nvSpPr>
        <p:spPr>
          <a:xfrm>
            <a:off x="6454616" y="2199323"/>
            <a:ext cx="22860" cy="5453301"/>
          </a:xfrm>
          <a:prstGeom prst="roundRect">
            <a:avLst>
              <a:gd name="adj" fmla="val 384687"/>
            </a:avLst>
          </a:prstGeom>
          <a:solidFill>
            <a:srgbClr val="4A2C85"/>
          </a:solidFill>
          <a:ln/>
        </p:spPr>
        <p:txBody>
          <a:bodyPr/>
          <a:lstStyle/>
          <a:p>
            <a:endParaRPr lang="en-US"/>
          </a:p>
        </p:txBody>
      </p:sp>
      <p:sp>
        <p:nvSpPr>
          <p:cNvPr id="5" name="Shape 2"/>
          <p:cNvSpPr/>
          <p:nvPr/>
        </p:nvSpPr>
        <p:spPr>
          <a:xfrm>
            <a:off x="6667262" y="2658904"/>
            <a:ext cx="628055" cy="22860"/>
          </a:xfrm>
          <a:prstGeom prst="roundRect">
            <a:avLst>
              <a:gd name="adj" fmla="val 384687"/>
            </a:avLst>
          </a:prstGeom>
          <a:solidFill>
            <a:srgbClr val="4A2C85"/>
          </a:solidFill>
          <a:ln/>
        </p:spPr>
        <p:txBody>
          <a:bodyPr/>
          <a:lstStyle/>
          <a:p>
            <a:endParaRPr lang="en-US"/>
          </a:p>
        </p:txBody>
      </p:sp>
      <p:sp>
        <p:nvSpPr>
          <p:cNvPr id="6" name="Shape 3"/>
          <p:cNvSpPr/>
          <p:nvPr/>
        </p:nvSpPr>
        <p:spPr>
          <a:xfrm>
            <a:off x="6219111" y="2434828"/>
            <a:ext cx="471011" cy="471011"/>
          </a:xfrm>
          <a:prstGeom prst="roundRect">
            <a:avLst>
              <a:gd name="adj" fmla="val 18670"/>
            </a:avLst>
          </a:prstGeom>
          <a:solidFill>
            <a:srgbClr val="31136C"/>
          </a:solidFill>
          <a:ln w="7620">
            <a:solidFill>
              <a:srgbClr val="4A2C85"/>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6297632" y="2474059"/>
            <a:ext cx="313968" cy="392549"/>
          </a:xfrm>
          <a:prstGeom prst="rect">
            <a:avLst/>
          </a:prstGeom>
        </p:spPr>
      </p:pic>
      <p:sp>
        <p:nvSpPr>
          <p:cNvPr id="8" name="Text 4"/>
          <p:cNvSpPr/>
          <p:nvPr/>
        </p:nvSpPr>
        <p:spPr>
          <a:xfrm>
            <a:off x="7501533" y="2408634"/>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DCD7E5"/>
                </a:solidFill>
                <a:latin typeface="Montserrat" pitchFamily="34" charset="0"/>
                <a:ea typeface="Montserrat" pitchFamily="34" charset="-122"/>
                <a:cs typeface="Montserrat" pitchFamily="34" charset="-120"/>
              </a:rPr>
              <a:t>Invisible Injuries</a:t>
            </a:r>
            <a:endParaRPr lang="en-US" sz="2050" dirty="0"/>
          </a:p>
        </p:txBody>
      </p:sp>
      <p:sp>
        <p:nvSpPr>
          <p:cNvPr id="9" name="Text 5"/>
          <p:cNvSpPr/>
          <p:nvPr/>
        </p:nvSpPr>
        <p:spPr>
          <a:xfrm>
            <a:off x="7501533" y="2861310"/>
            <a:ext cx="6396157" cy="335042"/>
          </a:xfrm>
          <a:prstGeom prst="rect">
            <a:avLst/>
          </a:prstGeom>
          <a:noFill/>
          <a:ln/>
        </p:spPr>
        <p:txBody>
          <a:bodyPr wrap="none" lIns="0" tIns="0" rIns="0" bIns="0" rtlCol="0" anchor="t"/>
          <a:lstStyle/>
          <a:p>
            <a:pPr marL="0" indent="0" algn="l">
              <a:lnSpc>
                <a:spcPts val="2600"/>
              </a:lnSpc>
              <a:buNone/>
            </a:pPr>
            <a:r>
              <a:rPr lang="en-US" sz="1600" dirty="0">
                <a:solidFill>
                  <a:srgbClr val="DCD7E5"/>
                </a:solidFill>
                <a:latin typeface="Heebo Light" pitchFamily="34" charset="0"/>
                <a:ea typeface="Heebo Light" pitchFamily="34" charset="-122"/>
                <a:cs typeface="Heebo Light" pitchFamily="34" charset="-120"/>
              </a:rPr>
              <a:t>Wounds that others cannot see shape our inner landscape.</a:t>
            </a:r>
            <a:endParaRPr lang="en-US" sz="1600" dirty="0"/>
          </a:p>
        </p:txBody>
      </p:sp>
      <p:sp>
        <p:nvSpPr>
          <p:cNvPr id="10" name="Shape 6"/>
          <p:cNvSpPr/>
          <p:nvPr/>
        </p:nvSpPr>
        <p:spPr>
          <a:xfrm>
            <a:off x="6667262" y="4074557"/>
            <a:ext cx="628055" cy="22860"/>
          </a:xfrm>
          <a:prstGeom prst="roundRect">
            <a:avLst>
              <a:gd name="adj" fmla="val 384687"/>
            </a:avLst>
          </a:prstGeom>
          <a:solidFill>
            <a:srgbClr val="4A2C85"/>
          </a:solidFill>
          <a:ln/>
        </p:spPr>
        <p:txBody>
          <a:bodyPr/>
          <a:lstStyle/>
          <a:p>
            <a:endParaRPr lang="en-US"/>
          </a:p>
        </p:txBody>
      </p:sp>
      <p:sp>
        <p:nvSpPr>
          <p:cNvPr id="11" name="Shape 7"/>
          <p:cNvSpPr/>
          <p:nvPr/>
        </p:nvSpPr>
        <p:spPr>
          <a:xfrm>
            <a:off x="6219111" y="3850481"/>
            <a:ext cx="471011" cy="471011"/>
          </a:xfrm>
          <a:prstGeom prst="roundRect">
            <a:avLst>
              <a:gd name="adj" fmla="val 18670"/>
            </a:avLst>
          </a:prstGeom>
          <a:solidFill>
            <a:srgbClr val="31136C"/>
          </a:solidFill>
          <a:ln w="7620">
            <a:solidFill>
              <a:srgbClr val="4A2C85"/>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6297632" y="3889712"/>
            <a:ext cx="313968" cy="392549"/>
          </a:xfrm>
          <a:prstGeom prst="rect">
            <a:avLst/>
          </a:prstGeom>
        </p:spPr>
      </p:pic>
      <p:sp>
        <p:nvSpPr>
          <p:cNvPr id="13" name="Text 8"/>
          <p:cNvSpPr/>
          <p:nvPr/>
        </p:nvSpPr>
        <p:spPr>
          <a:xfrm>
            <a:off x="7501533" y="3824288"/>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DCD7E5"/>
                </a:solidFill>
                <a:latin typeface="Montserrat" pitchFamily="34" charset="0"/>
                <a:ea typeface="Montserrat" pitchFamily="34" charset="-122"/>
                <a:cs typeface="Montserrat" pitchFamily="34" charset="-120"/>
              </a:rPr>
              <a:t>Divine Recognition</a:t>
            </a:r>
            <a:endParaRPr lang="en-US" sz="2050" dirty="0"/>
          </a:p>
        </p:txBody>
      </p:sp>
      <p:sp>
        <p:nvSpPr>
          <p:cNvPr id="14" name="Text 9"/>
          <p:cNvSpPr/>
          <p:nvPr/>
        </p:nvSpPr>
        <p:spPr>
          <a:xfrm>
            <a:off x="7501533" y="4276963"/>
            <a:ext cx="6396157" cy="335042"/>
          </a:xfrm>
          <a:prstGeom prst="rect">
            <a:avLst/>
          </a:prstGeom>
          <a:noFill/>
          <a:ln/>
        </p:spPr>
        <p:txBody>
          <a:bodyPr wrap="none" lIns="0" tIns="0" rIns="0" bIns="0" rtlCol="0" anchor="t"/>
          <a:lstStyle/>
          <a:p>
            <a:pPr marL="0" indent="0" algn="l">
              <a:lnSpc>
                <a:spcPts val="2600"/>
              </a:lnSpc>
              <a:buNone/>
            </a:pPr>
            <a:r>
              <a:rPr lang="en-US" sz="1600" dirty="0">
                <a:solidFill>
                  <a:srgbClr val="DCD7E5"/>
                </a:solidFill>
                <a:latin typeface="Heebo Light" pitchFamily="34" charset="0"/>
                <a:ea typeface="Heebo Light" pitchFamily="34" charset="-122"/>
                <a:cs typeface="Heebo Light" pitchFamily="34" charset="-120"/>
              </a:rPr>
              <a:t>Mercy acknowledges pain that has gone unwitnessed.</a:t>
            </a:r>
            <a:endParaRPr lang="en-US" sz="1600" dirty="0"/>
          </a:p>
        </p:txBody>
      </p:sp>
      <p:sp>
        <p:nvSpPr>
          <p:cNvPr id="15" name="Shape 10"/>
          <p:cNvSpPr/>
          <p:nvPr/>
        </p:nvSpPr>
        <p:spPr>
          <a:xfrm>
            <a:off x="6667262" y="5490210"/>
            <a:ext cx="628055" cy="22860"/>
          </a:xfrm>
          <a:prstGeom prst="roundRect">
            <a:avLst>
              <a:gd name="adj" fmla="val 384687"/>
            </a:avLst>
          </a:prstGeom>
          <a:solidFill>
            <a:srgbClr val="4A2C85"/>
          </a:solidFill>
          <a:ln/>
        </p:spPr>
        <p:txBody>
          <a:bodyPr/>
          <a:lstStyle/>
          <a:p>
            <a:endParaRPr lang="en-US"/>
          </a:p>
        </p:txBody>
      </p:sp>
      <p:sp>
        <p:nvSpPr>
          <p:cNvPr id="16" name="Shape 11"/>
          <p:cNvSpPr/>
          <p:nvPr/>
        </p:nvSpPr>
        <p:spPr>
          <a:xfrm>
            <a:off x="6219111" y="5266134"/>
            <a:ext cx="471011" cy="471011"/>
          </a:xfrm>
          <a:prstGeom prst="roundRect">
            <a:avLst>
              <a:gd name="adj" fmla="val 18670"/>
            </a:avLst>
          </a:prstGeom>
          <a:solidFill>
            <a:srgbClr val="31136C"/>
          </a:solidFill>
          <a:ln w="7620">
            <a:solidFill>
              <a:srgbClr val="4A2C85"/>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6297632" y="5305365"/>
            <a:ext cx="313968" cy="392549"/>
          </a:xfrm>
          <a:prstGeom prst="rect">
            <a:avLst/>
          </a:prstGeom>
        </p:spPr>
      </p:pic>
      <p:sp>
        <p:nvSpPr>
          <p:cNvPr id="18" name="Text 12"/>
          <p:cNvSpPr/>
          <p:nvPr/>
        </p:nvSpPr>
        <p:spPr>
          <a:xfrm>
            <a:off x="7501533" y="5239941"/>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DCD7E5"/>
                </a:solidFill>
                <a:latin typeface="Montserrat" pitchFamily="34" charset="0"/>
                <a:ea typeface="Montserrat" pitchFamily="34" charset="-122"/>
                <a:cs typeface="Montserrat" pitchFamily="34" charset="-120"/>
              </a:rPr>
              <a:t>Gentle Application</a:t>
            </a:r>
            <a:endParaRPr lang="en-US" sz="2050" dirty="0"/>
          </a:p>
        </p:txBody>
      </p:sp>
      <p:sp>
        <p:nvSpPr>
          <p:cNvPr id="19" name="Text 13"/>
          <p:cNvSpPr/>
          <p:nvPr/>
        </p:nvSpPr>
        <p:spPr>
          <a:xfrm>
            <a:off x="7501533" y="5692616"/>
            <a:ext cx="6396157" cy="335042"/>
          </a:xfrm>
          <a:prstGeom prst="rect">
            <a:avLst/>
          </a:prstGeom>
          <a:noFill/>
          <a:ln/>
        </p:spPr>
        <p:txBody>
          <a:bodyPr wrap="none" lIns="0" tIns="0" rIns="0" bIns="0" rtlCol="0" anchor="t"/>
          <a:lstStyle/>
          <a:p>
            <a:pPr marL="0" indent="0" algn="l">
              <a:lnSpc>
                <a:spcPts val="2600"/>
              </a:lnSpc>
              <a:buNone/>
            </a:pPr>
            <a:r>
              <a:rPr lang="en-US" sz="1600" dirty="0">
                <a:solidFill>
                  <a:srgbClr val="DCD7E5"/>
                </a:solidFill>
                <a:latin typeface="Heebo Light" pitchFamily="34" charset="0"/>
                <a:ea typeface="Heebo Light" pitchFamily="34" charset="-122"/>
                <a:cs typeface="Heebo Light" pitchFamily="34" charset="-120"/>
              </a:rPr>
              <a:t>It presses healing balm against our most tender places.</a:t>
            </a:r>
            <a:endParaRPr lang="en-US" sz="1600" dirty="0"/>
          </a:p>
        </p:txBody>
      </p:sp>
      <p:sp>
        <p:nvSpPr>
          <p:cNvPr id="20" name="Shape 14"/>
          <p:cNvSpPr/>
          <p:nvPr/>
        </p:nvSpPr>
        <p:spPr>
          <a:xfrm>
            <a:off x="6667262" y="6905863"/>
            <a:ext cx="628055" cy="22860"/>
          </a:xfrm>
          <a:prstGeom prst="roundRect">
            <a:avLst>
              <a:gd name="adj" fmla="val 384687"/>
            </a:avLst>
          </a:prstGeom>
          <a:solidFill>
            <a:srgbClr val="4A2C85"/>
          </a:solidFill>
          <a:ln/>
        </p:spPr>
        <p:txBody>
          <a:bodyPr/>
          <a:lstStyle/>
          <a:p>
            <a:endParaRPr lang="en-US"/>
          </a:p>
        </p:txBody>
      </p:sp>
      <p:sp>
        <p:nvSpPr>
          <p:cNvPr id="21" name="Shape 15"/>
          <p:cNvSpPr/>
          <p:nvPr/>
        </p:nvSpPr>
        <p:spPr>
          <a:xfrm>
            <a:off x="6219111" y="6681788"/>
            <a:ext cx="471011" cy="471011"/>
          </a:xfrm>
          <a:prstGeom prst="roundRect">
            <a:avLst>
              <a:gd name="adj" fmla="val 18670"/>
            </a:avLst>
          </a:prstGeom>
          <a:solidFill>
            <a:srgbClr val="31136C"/>
          </a:solidFill>
          <a:ln w="7620">
            <a:solidFill>
              <a:srgbClr val="4A2C85"/>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6297632" y="6721019"/>
            <a:ext cx="313968" cy="392549"/>
          </a:xfrm>
          <a:prstGeom prst="rect">
            <a:avLst/>
          </a:prstGeom>
        </p:spPr>
      </p:pic>
      <p:sp>
        <p:nvSpPr>
          <p:cNvPr id="23" name="Text 16"/>
          <p:cNvSpPr/>
          <p:nvPr/>
        </p:nvSpPr>
        <p:spPr>
          <a:xfrm>
            <a:off x="7501533" y="6655594"/>
            <a:ext cx="2617232" cy="327065"/>
          </a:xfrm>
          <a:prstGeom prst="rect">
            <a:avLst/>
          </a:prstGeom>
          <a:noFill/>
          <a:ln/>
        </p:spPr>
        <p:txBody>
          <a:bodyPr wrap="none" lIns="0" tIns="0" rIns="0" bIns="0" rtlCol="0" anchor="t"/>
          <a:lstStyle/>
          <a:p>
            <a:pPr marL="0" indent="0" algn="l">
              <a:lnSpc>
                <a:spcPts val="2550"/>
              </a:lnSpc>
              <a:buNone/>
            </a:pPr>
            <a:r>
              <a:rPr lang="en-US" sz="2050" dirty="0">
                <a:solidFill>
                  <a:srgbClr val="DCD7E5"/>
                </a:solidFill>
                <a:latin typeface="Montserrat" pitchFamily="34" charset="0"/>
                <a:ea typeface="Montserrat" pitchFamily="34" charset="-122"/>
                <a:cs typeface="Montserrat" pitchFamily="34" charset="-120"/>
              </a:rPr>
              <a:t>Sacred Scars</a:t>
            </a:r>
            <a:endParaRPr lang="en-US" sz="2050" dirty="0"/>
          </a:p>
        </p:txBody>
      </p:sp>
      <p:sp>
        <p:nvSpPr>
          <p:cNvPr id="24" name="Text 17"/>
          <p:cNvSpPr/>
          <p:nvPr/>
        </p:nvSpPr>
        <p:spPr>
          <a:xfrm>
            <a:off x="7501533" y="7108269"/>
            <a:ext cx="6396157" cy="335042"/>
          </a:xfrm>
          <a:prstGeom prst="rect">
            <a:avLst/>
          </a:prstGeom>
          <a:noFill/>
          <a:ln/>
        </p:spPr>
        <p:txBody>
          <a:bodyPr wrap="none" lIns="0" tIns="0" rIns="0" bIns="0" rtlCol="0" anchor="t"/>
          <a:lstStyle/>
          <a:p>
            <a:pPr marL="0" indent="0" algn="l">
              <a:lnSpc>
                <a:spcPts val="2600"/>
              </a:lnSpc>
              <a:buNone/>
            </a:pPr>
            <a:r>
              <a:rPr lang="en-US" sz="1600" dirty="0">
                <a:solidFill>
                  <a:srgbClr val="DCD7E5"/>
                </a:solidFill>
                <a:latin typeface="Heebo Light" pitchFamily="34" charset="0"/>
                <a:ea typeface="Heebo Light" pitchFamily="34" charset="-122"/>
                <a:cs typeface="Heebo Light" pitchFamily="34" charset="-120"/>
              </a:rPr>
              <a:t>Our healed wounds become testimonies to divine tenderness.</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87297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Divine Touch Beyond Defenses</a:t>
            </a:r>
            <a:endParaRPr lang="en-US" sz="4450" dirty="0"/>
          </a:p>
        </p:txBody>
      </p:sp>
      <p:sp>
        <p:nvSpPr>
          <p:cNvPr id="4" name="Text 1"/>
          <p:cNvSpPr/>
          <p:nvPr/>
        </p:nvSpPr>
        <p:spPr>
          <a:xfrm>
            <a:off x="793790" y="463069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a:t>
            </a:r>
            <a:r>
              <a:rPr lang="en-US" sz="1750" b="1" dirty="0">
                <a:solidFill>
                  <a:srgbClr val="DCD7E5"/>
                </a:solidFill>
                <a:latin typeface="Heebo Light" pitchFamily="34" charset="0"/>
                <a:ea typeface="Heebo Light" pitchFamily="34" charset="-122"/>
                <a:cs typeface="Heebo Light" pitchFamily="34" charset="-120"/>
              </a:rPr>
              <a:t>Divine Touch</a:t>
            </a:r>
            <a:r>
              <a:rPr lang="en-US" sz="1750" dirty="0">
                <a:solidFill>
                  <a:srgbClr val="DCD7E5"/>
                </a:solidFill>
                <a:latin typeface="Heebo Light" pitchFamily="34" charset="0"/>
                <a:ea typeface="Heebo Light" pitchFamily="34" charset="-122"/>
                <a:cs typeface="Heebo Light" pitchFamily="34" charset="-120"/>
              </a:rPr>
              <a:t> moves past our carefully constructed defenses, through our denial, beneath our performance and pride.</a:t>
            </a:r>
            <a:endParaRPr lang="en-US"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61616" y="784622"/>
            <a:ext cx="5537359" cy="692110"/>
          </a:xfrm>
          <a:prstGeom prst="rect">
            <a:avLst/>
          </a:prstGeom>
          <a:noFill/>
          <a:ln/>
        </p:spPr>
        <p:txBody>
          <a:bodyPr wrap="none" lIns="0" tIns="0" rIns="0" bIns="0" rtlCol="0" anchor="t"/>
          <a:lstStyle/>
          <a:p>
            <a:pPr marL="0" indent="0" algn="l">
              <a:lnSpc>
                <a:spcPts val="5450"/>
              </a:lnSpc>
              <a:buNone/>
            </a:pPr>
            <a:r>
              <a:rPr lang="en-US" sz="4350" dirty="0">
                <a:solidFill>
                  <a:srgbClr val="F2F0F4"/>
                </a:solidFill>
                <a:latin typeface="Montserrat" pitchFamily="34" charset="0"/>
                <a:ea typeface="Montserrat" pitchFamily="34" charset="-122"/>
                <a:cs typeface="Montserrat" pitchFamily="34" charset="-120"/>
              </a:rPr>
              <a:t>Mercy That Kneels</a:t>
            </a:r>
            <a:endParaRPr lang="en-US" sz="4350" dirty="0"/>
          </a:p>
        </p:txBody>
      </p:sp>
      <p:pic>
        <p:nvPicPr>
          <p:cNvPr id="4" name="Image 1" descr="preencoded.png"/>
          <p:cNvPicPr>
            <a:picLocks noChangeAspect="1"/>
          </p:cNvPicPr>
          <p:nvPr/>
        </p:nvPicPr>
        <p:blipFill>
          <a:blip r:embed="rId4"/>
          <a:stretch>
            <a:fillRect/>
          </a:stretch>
        </p:blipFill>
        <p:spPr>
          <a:xfrm>
            <a:off x="6261616" y="1808917"/>
            <a:ext cx="553641" cy="553641"/>
          </a:xfrm>
          <a:prstGeom prst="rect">
            <a:avLst/>
          </a:prstGeom>
        </p:spPr>
      </p:pic>
      <p:sp>
        <p:nvSpPr>
          <p:cNvPr id="5" name="Text 1"/>
          <p:cNvSpPr/>
          <p:nvPr/>
        </p:nvSpPr>
        <p:spPr>
          <a:xfrm>
            <a:off x="6261616" y="2584013"/>
            <a:ext cx="2309693" cy="345996"/>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Divine Humility</a:t>
            </a:r>
            <a:endParaRPr lang="en-US" sz="2150" dirty="0"/>
          </a:p>
        </p:txBody>
      </p:sp>
      <p:sp>
        <p:nvSpPr>
          <p:cNvPr id="6" name="Text 2"/>
          <p:cNvSpPr/>
          <p:nvPr/>
        </p:nvSpPr>
        <p:spPr>
          <a:xfrm>
            <a:off x="6261616" y="3062883"/>
            <a:ext cx="2309693" cy="1062990"/>
          </a:xfrm>
          <a:prstGeom prst="rect">
            <a:avLst/>
          </a:prstGeom>
          <a:noFill/>
          <a:ln/>
        </p:spPr>
        <p:txBody>
          <a:bodyPr wrap="squar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God stoops to our level in an act of profound humility.</a:t>
            </a:r>
            <a:endParaRPr lang="en-US" sz="1700" dirty="0"/>
          </a:p>
        </p:txBody>
      </p:sp>
      <p:pic>
        <p:nvPicPr>
          <p:cNvPr id="7" name="Image 2" descr="preencoded.png"/>
          <p:cNvPicPr>
            <a:picLocks noChangeAspect="1"/>
          </p:cNvPicPr>
          <p:nvPr/>
        </p:nvPicPr>
        <p:blipFill>
          <a:blip r:embed="rId5"/>
          <a:stretch>
            <a:fillRect/>
          </a:stretch>
        </p:blipFill>
        <p:spPr>
          <a:xfrm>
            <a:off x="8903494" y="1808917"/>
            <a:ext cx="553641" cy="553641"/>
          </a:xfrm>
          <a:prstGeom prst="rect">
            <a:avLst/>
          </a:prstGeom>
        </p:spPr>
      </p:pic>
      <p:sp>
        <p:nvSpPr>
          <p:cNvPr id="8" name="Text 3"/>
          <p:cNvSpPr/>
          <p:nvPr/>
        </p:nvSpPr>
        <p:spPr>
          <a:xfrm>
            <a:off x="8903494" y="2584013"/>
            <a:ext cx="2309693" cy="691991"/>
          </a:xfrm>
          <a:prstGeom prst="rect">
            <a:avLst/>
          </a:prstGeom>
          <a:noFill/>
          <a:ln/>
        </p:spPr>
        <p:txBody>
          <a:bodyPr wrap="squar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Compassionate Presence</a:t>
            </a:r>
            <a:endParaRPr lang="en-US" sz="2150" dirty="0"/>
          </a:p>
        </p:txBody>
      </p:sp>
      <p:sp>
        <p:nvSpPr>
          <p:cNvPr id="9" name="Text 4"/>
          <p:cNvSpPr/>
          <p:nvPr/>
        </p:nvSpPr>
        <p:spPr>
          <a:xfrm>
            <a:off x="8903494" y="3408878"/>
            <a:ext cx="2309693" cy="1062990"/>
          </a:xfrm>
          <a:prstGeom prst="rect">
            <a:avLst/>
          </a:prstGeom>
          <a:noFill/>
          <a:ln/>
        </p:spPr>
        <p:txBody>
          <a:bodyPr wrap="squar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Mercy weeps with us in our sorrow and confusion.</a:t>
            </a:r>
            <a:endParaRPr lang="en-US" sz="1700" dirty="0"/>
          </a:p>
        </p:txBody>
      </p:sp>
      <p:pic>
        <p:nvPicPr>
          <p:cNvPr id="10" name="Image 3" descr="preencoded.png"/>
          <p:cNvPicPr>
            <a:picLocks noChangeAspect="1"/>
          </p:cNvPicPr>
          <p:nvPr/>
        </p:nvPicPr>
        <p:blipFill>
          <a:blip r:embed="rId6"/>
          <a:stretch>
            <a:fillRect/>
          </a:stretch>
        </p:blipFill>
        <p:spPr>
          <a:xfrm>
            <a:off x="11545372" y="1808917"/>
            <a:ext cx="553641" cy="553641"/>
          </a:xfrm>
          <a:prstGeom prst="rect">
            <a:avLst/>
          </a:prstGeom>
        </p:spPr>
      </p:pic>
      <p:sp>
        <p:nvSpPr>
          <p:cNvPr id="11" name="Text 5"/>
          <p:cNvSpPr/>
          <p:nvPr/>
        </p:nvSpPr>
        <p:spPr>
          <a:xfrm>
            <a:off x="11545372" y="2584013"/>
            <a:ext cx="2309813" cy="345996"/>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Cleansing Love</a:t>
            </a:r>
            <a:endParaRPr lang="en-US" sz="2150" dirty="0"/>
          </a:p>
        </p:txBody>
      </p:sp>
      <p:sp>
        <p:nvSpPr>
          <p:cNvPr id="12" name="Text 6"/>
          <p:cNvSpPr/>
          <p:nvPr/>
        </p:nvSpPr>
        <p:spPr>
          <a:xfrm>
            <a:off x="11545372" y="3062883"/>
            <a:ext cx="2309813" cy="1062990"/>
          </a:xfrm>
          <a:prstGeom prst="rect">
            <a:avLst/>
          </a:prstGeom>
          <a:noFill/>
          <a:ln/>
        </p:spPr>
        <p:txBody>
          <a:bodyPr wrap="squar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It washes away what we cannot cleanse ourselves.</a:t>
            </a:r>
            <a:endParaRPr lang="en-US" sz="1700" dirty="0"/>
          </a:p>
        </p:txBody>
      </p:sp>
      <p:pic>
        <p:nvPicPr>
          <p:cNvPr id="13" name="Image 4" descr="preencoded.png"/>
          <p:cNvPicPr>
            <a:picLocks noChangeAspect="1"/>
          </p:cNvPicPr>
          <p:nvPr/>
        </p:nvPicPr>
        <p:blipFill>
          <a:blip r:embed="rId7"/>
          <a:stretch>
            <a:fillRect/>
          </a:stretch>
        </p:blipFill>
        <p:spPr>
          <a:xfrm>
            <a:off x="6261616" y="5136237"/>
            <a:ext cx="553641" cy="553641"/>
          </a:xfrm>
          <a:prstGeom prst="rect">
            <a:avLst/>
          </a:prstGeom>
        </p:spPr>
      </p:pic>
      <p:sp>
        <p:nvSpPr>
          <p:cNvPr id="14" name="Text 7"/>
          <p:cNvSpPr/>
          <p:nvPr/>
        </p:nvSpPr>
        <p:spPr>
          <a:xfrm>
            <a:off x="6261616" y="5911334"/>
            <a:ext cx="2309693" cy="691991"/>
          </a:xfrm>
          <a:prstGeom prst="rect">
            <a:avLst/>
          </a:prstGeom>
          <a:noFill/>
          <a:ln/>
        </p:spPr>
        <p:txBody>
          <a:bodyPr wrap="squar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Awakening Touch</a:t>
            </a:r>
            <a:endParaRPr lang="en-US" sz="2150" dirty="0"/>
          </a:p>
        </p:txBody>
      </p:sp>
      <p:sp>
        <p:nvSpPr>
          <p:cNvPr id="15" name="Text 8"/>
          <p:cNvSpPr/>
          <p:nvPr/>
        </p:nvSpPr>
        <p:spPr>
          <a:xfrm>
            <a:off x="6261616" y="6736199"/>
            <a:ext cx="2309693" cy="708660"/>
          </a:xfrm>
          <a:prstGeom prst="rect">
            <a:avLst/>
          </a:prstGeom>
          <a:noFill/>
          <a:ln/>
        </p:spPr>
        <p:txBody>
          <a:bodyPr wrap="squar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It gently rouses us to new life and possibility.</a:t>
            </a:r>
            <a:endParaRPr lang="en-US" sz="1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2256473"/>
            <a:ext cx="9427131"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St. Faustina: Witness of the Abyss</a:t>
            </a:r>
            <a:endParaRPr lang="en-US" sz="4450" dirty="0"/>
          </a:p>
        </p:txBody>
      </p:sp>
      <p:sp>
        <p:nvSpPr>
          <p:cNvPr id="3" name="Text 1"/>
          <p:cNvSpPr/>
          <p:nvPr/>
        </p:nvSpPr>
        <p:spPr>
          <a:xfrm>
            <a:off x="793790" y="3532227"/>
            <a:ext cx="3136940"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Woman of Experience</a:t>
            </a:r>
            <a:endParaRPr lang="en-US" sz="2200" dirty="0"/>
          </a:p>
        </p:txBody>
      </p:sp>
      <p:sp>
        <p:nvSpPr>
          <p:cNvPr id="4" name="Text 2"/>
          <p:cNvSpPr/>
          <p:nvPr/>
        </p:nvSpPr>
        <p:spPr>
          <a:xfrm>
            <a:off x="793790"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St. Faustina was not a saint of theory. She was a woman of tears, silence, and visions.</a:t>
            </a:r>
            <a:endParaRPr lang="en-US" sz="1750" dirty="0"/>
          </a:p>
        </p:txBody>
      </p:sp>
      <p:sp>
        <p:nvSpPr>
          <p:cNvPr id="5" name="Text 3"/>
          <p:cNvSpPr/>
          <p:nvPr/>
        </p:nvSpPr>
        <p:spPr>
          <a:xfrm>
            <a:off x="793790" y="504324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Her encounters with Christ were deeply personal and transformative.</a:t>
            </a:r>
            <a:endParaRPr lang="en-US" sz="1750" dirty="0"/>
          </a:p>
        </p:txBody>
      </p:sp>
      <p:sp>
        <p:nvSpPr>
          <p:cNvPr id="6" name="Text 4"/>
          <p:cNvSpPr/>
          <p:nvPr/>
        </p:nvSpPr>
        <p:spPr>
          <a:xfrm>
            <a:off x="7599521" y="35322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Scribe of Mercy</a:t>
            </a:r>
            <a:endParaRPr lang="en-US" sz="2200" dirty="0"/>
          </a:p>
        </p:txBody>
      </p:sp>
      <p:sp>
        <p:nvSpPr>
          <p:cNvPr id="7" name="Text 5"/>
          <p:cNvSpPr/>
          <p:nvPr/>
        </p:nvSpPr>
        <p:spPr>
          <a:xfrm>
            <a:off x="7599521"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Christ chose her to be the </a:t>
            </a:r>
            <a:r>
              <a:rPr lang="en-US" sz="1750" b="1" dirty="0">
                <a:solidFill>
                  <a:srgbClr val="DCD7E5"/>
                </a:solidFill>
                <a:latin typeface="Heebo Light" pitchFamily="34" charset="0"/>
                <a:ea typeface="Heebo Light" pitchFamily="34" charset="-122"/>
                <a:cs typeface="Heebo Light" pitchFamily="34" charset="-120"/>
              </a:rPr>
              <a:t>scribe of mercy</a:t>
            </a:r>
            <a:r>
              <a:rPr lang="en-US" sz="1750" dirty="0">
                <a:solidFill>
                  <a:srgbClr val="DCD7E5"/>
                </a:solidFill>
                <a:latin typeface="Heebo Light" pitchFamily="34" charset="0"/>
                <a:ea typeface="Heebo Light" pitchFamily="34" charset="-122"/>
                <a:cs typeface="Heebo Light" pitchFamily="34" charset="-120"/>
              </a:rPr>
              <a:t>, recording His messages in her diary.</a:t>
            </a:r>
            <a:endParaRPr lang="en-US" sz="1750" dirty="0"/>
          </a:p>
        </p:txBody>
      </p:sp>
      <p:sp>
        <p:nvSpPr>
          <p:cNvPr id="8" name="Text 6"/>
          <p:cNvSpPr/>
          <p:nvPr/>
        </p:nvSpPr>
        <p:spPr>
          <a:xfrm>
            <a:off x="7599521" y="5043249"/>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Her writings reveal that </a:t>
            </a:r>
            <a:r>
              <a:rPr lang="en-US" sz="1750" i="1" dirty="0">
                <a:solidFill>
                  <a:srgbClr val="DCD7E5"/>
                </a:solidFill>
                <a:latin typeface="Heebo Light" pitchFamily="34" charset="0"/>
                <a:ea typeface="Heebo Light" pitchFamily="34" charset="-122"/>
                <a:cs typeface="Heebo Light" pitchFamily="34" charset="-120"/>
              </a:rPr>
              <a:t>God is not indifferent to our agony</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47399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Heart of Christ Speaking</a:t>
            </a:r>
            <a:endParaRPr lang="en-US" sz="4450" dirty="0"/>
          </a:p>
        </p:txBody>
      </p:sp>
      <p:sp>
        <p:nvSpPr>
          <p:cNvPr id="4" name="Shape 1"/>
          <p:cNvSpPr/>
          <p:nvPr/>
        </p:nvSpPr>
        <p:spPr>
          <a:xfrm>
            <a:off x="6280190" y="3486864"/>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5" name="Image 1" descr="preencoded.png"/>
          <p:cNvPicPr>
            <a:picLocks noChangeAspect="1"/>
          </p:cNvPicPr>
          <p:nvPr/>
        </p:nvPicPr>
        <p:blipFill>
          <a:blip r:embed="rId4"/>
          <a:stretch>
            <a:fillRect/>
          </a:stretch>
        </p:blipFill>
        <p:spPr>
          <a:xfrm>
            <a:off x="6365260" y="3529370"/>
            <a:ext cx="340162" cy="425291"/>
          </a:xfrm>
          <a:prstGeom prst="rect">
            <a:avLst/>
          </a:prstGeom>
        </p:spPr>
      </p:pic>
      <p:sp>
        <p:nvSpPr>
          <p:cNvPr id="6" name="Text 2"/>
          <p:cNvSpPr/>
          <p:nvPr/>
        </p:nvSpPr>
        <p:spPr>
          <a:xfrm>
            <a:off x="7017306" y="3486864"/>
            <a:ext cx="2927747" cy="708660"/>
          </a:xfrm>
          <a:prstGeom prst="rect">
            <a:avLst/>
          </a:prstGeom>
          <a:noFill/>
          <a:ln/>
        </p:spPr>
        <p:txBody>
          <a:bodyPr wrap="squar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Not Abstract Theology</a:t>
            </a:r>
            <a:endParaRPr lang="en-US" sz="2200" dirty="0"/>
          </a:p>
        </p:txBody>
      </p:sp>
      <p:sp>
        <p:nvSpPr>
          <p:cNvPr id="7" name="Text 3"/>
          <p:cNvSpPr/>
          <p:nvPr/>
        </p:nvSpPr>
        <p:spPr>
          <a:xfrm>
            <a:off x="7017306" y="4331613"/>
            <a:ext cx="2927747"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She heard Christ's Heart speak not in abstraction, but in aching clarity.</a:t>
            </a:r>
            <a:endParaRPr lang="en-US" sz="1750" dirty="0"/>
          </a:p>
        </p:txBody>
      </p:sp>
      <p:sp>
        <p:nvSpPr>
          <p:cNvPr id="8" name="Shape 4"/>
          <p:cNvSpPr/>
          <p:nvPr/>
        </p:nvSpPr>
        <p:spPr>
          <a:xfrm>
            <a:off x="10171867" y="3486864"/>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9" name="Image 2" descr="preencoded.png"/>
          <p:cNvPicPr>
            <a:picLocks noChangeAspect="1"/>
          </p:cNvPicPr>
          <p:nvPr/>
        </p:nvPicPr>
        <p:blipFill>
          <a:blip r:embed="rId5"/>
          <a:stretch>
            <a:fillRect/>
          </a:stretch>
        </p:blipFill>
        <p:spPr>
          <a:xfrm>
            <a:off x="10256937" y="3529370"/>
            <a:ext cx="340162" cy="425291"/>
          </a:xfrm>
          <a:prstGeom prst="rect">
            <a:avLst/>
          </a:prstGeom>
        </p:spPr>
      </p:pic>
      <p:sp>
        <p:nvSpPr>
          <p:cNvPr id="10" name="Text 5"/>
          <p:cNvSpPr/>
          <p:nvPr/>
        </p:nvSpPr>
        <p:spPr>
          <a:xfrm>
            <a:off x="10908983" y="3486864"/>
            <a:ext cx="2927747" cy="708660"/>
          </a:xfrm>
          <a:prstGeom prst="rect">
            <a:avLst/>
          </a:prstGeom>
          <a:noFill/>
          <a:ln/>
        </p:spPr>
        <p:txBody>
          <a:bodyPr wrap="squar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Recorded Revelations</a:t>
            </a:r>
            <a:endParaRPr lang="en-US" sz="2200" dirty="0"/>
          </a:p>
        </p:txBody>
      </p:sp>
      <p:sp>
        <p:nvSpPr>
          <p:cNvPr id="11" name="Text 6"/>
          <p:cNvSpPr/>
          <p:nvPr/>
        </p:nvSpPr>
        <p:spPr>
          <a:xfrm>
            <a:off x="10908983" y="4331613"/>
            <a:ext cx="2927747"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Her diary captures the intimate conversations between Jesus and her soul.</a:t>
            </a:r>
            <a:endParaRPr lang="en-US" sz="1750" dirty="0"/>
          </a:p>
        </p:txBody>
      </p:sp>
      <p:sp>
        <p:nvSpPr>
          <p:cNvPr id="12" name="Shape 7"/>
          <p:cNvSpPr/>
          <p:nvPr/>
        </p:nvSpPr>
        <p:spPr>
          <a:xfrm>
            <a:off x="6280190" y="5902285"/>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13" name="Image 3" descr="preencoded.png"/>
          <p:cNvPicPr>
            <a:picLocks noChangeAspect="1"/>
          </p:cNvPicPr>
          <p:nvPr/>
        </p:nvPicPr>
        <p:blipFill>
          <a:blip r:embed="rId6"/>
          <a:stretch>
            <a:fillRect/>
          </a:stretch>
        </p:blipFill>
        <p:spPr>
          <a:xfrm>
            <a:off x="6365260" y="5944791"/>
            <a:ext cx="340162" cy="425291"/>
          </a:xfrm>
          <a:prstGeom prst="rect">
            <a:avLst/>
          </a:prstGeom>
        </p:spPr>
      </p:pic>
      <p:sp>
        <p:nvSpPr>
          <p:cNvPr id="14" name="Text 8"/>
          <p:cNvSpPr/>
          <p:nvPr/>
        </p:nvSpPr>
        <p:spPr>
          <a:xfrm>
            <a:off x="7017306" y="5902285"/>
            <a:ext cx="319647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Message for Humanity</a:t>
            </a:r>
            <a:endParaRPr lang="en-US" sz="2200" dirty="0"/>
          </a:p>
        </p:txBody>
      </p:sp>
      <p:sp>
        <p:nvSpPr>
          <p:cNvPr id="15" name="Text 9"/>
          <p:cNvSpPr/>
          <p:nvPr/>
        </p:nvSpPr>
        <p:spPr>
          <a:xfrm>
            <a:off x="7017306" y="6392704"/>
            <a:ext cx="6819305"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These private revelations were meant to be shared with all people.</a:t>
            </a:r>
            <a:endParaRPr lang="en-US" sz="17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481739"/>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Feast of Mercy</a:t>
            </a:r>
            <a:endParaRPr lang="en-US" sz="4450" dirty="0"/>
          </a:p>
        </p:txBody>
      </p:sp>
      <p:sp>
        <p:nvSpPr>
          <p:cNvPr id="4" name="Text 1"/>
          <p:cNvSpPr/>
          <p:nvPr/>
        </p:nvSpPr>
        <p:spPr>
          <a:xfrm>
            <a:off x="1133951" y="3785830"/>
            <a:ext cx="721625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Feast of Mercy emerged from My very depths of tenderness… Mankind will not have peace until it turns to the Fount of My mercy.</a:t>
            </a:r>
            <a:endParaRPr lang="en-US" sz="1750" dirty="0"/>
          </a:p>
        </p:txBody>
      </p:sp>
      <p:sp>
        <p:nvSpPr>
          <p:cNvPr id="5" name="Shape 2"/>
          <p:cNvSpPr/>
          <p:nvPr/>
        </p:nvSpPr>
        <p:spPr>
          <a:xfrm>
            <a:off x="793790" y="3530679"/>
            <a:ext cx="30480" cy="1236107"/>
          </a:xfrm>
          <a:prstGeom prst="rect">
            <a:avLst/>
          </a:prstGeom>
          <a:solidFill>
            <a:srgbClr val="481C9E"/>
          </a:solidFill>
          <a:ln/>
        </p:spPr>
        <p:txBody>
          <a:bodyPr/>
          <a:lstStyle/>
          <a:p>
            <a:endParaRPr lang="en-US"/>
          </a:p>
        </p:txBody>
      </p:sp>
      <p:sp>
        <p:nvSpPr>
          <p:cNvPr id="6" name="Text 3"/>
          <p:cNvSpPr/>
          <p:nvPr/>
        </p:nvSpPr>
        <p:spPr>
          <a:xfrm>
            <a:off x="793790" y="502193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This feast, now celebrated as Divine Mercy Sunday, offers special graces to those who approach with trust.</a:t>
            </a:r>
            <a:endParaRPr lang="en-US" sz="17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151030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Fount of Mercy</a:t>
            </a:r>
            <a:endParaRPr lang="en-US" sz="4450" dirty="0"/>
          </a:p>
        </p:txBody>
      </p:sp>
      <p:pic>
        <p:nvPicPr>
          <p:cNvPr id="3" name="Image 0" descr="preencoded.png"/>
          <p:cNvPicPr>
            <a:picLocks noChangeAspect="1"/>
          </p:cNvPicPr>
          <p:nvPr/>
        </p:nvPicPr>
        <p:blipFill>
          <a:blip r:embed="rId3"/>
          <a:stretch>
            <a:fillRect/>
          </a:stretch>
        </p:blipFill>
        <p:spPr>
          <a:xfrm>
            <a:off x="793790" y="2672715"/>
            <a:ext cx="4120753" cy="2546747"/>
          </a:xfrm>
          <a:prstGeom prst="rect">
            <a:avLst/>
          </a:prstGeom>
        </p:spPr>
      </p:pic>
      <p:sp>
        <p:nvSpPr>
          <p:cNvPr id="4" name="Text 1"/>
          <p:cNvSpPr/>
          <p:nvPr/>
        </p:nvSpPr>
        <p:spPr>
          <a:xfrm>
            <a:off x="793790"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The Open Side</a:t>
            </a:r>
            <a:endParaRPr lang="en-US" sz="2200" dirty="0"/>
          </a:p>
        </p:txBody>
      </p:sp>
      <p:sp>
        <p:nvSpPr>
          <p:cNvPr id="5" name="Text 2"/>
          <p:cNvSpPr/>
          <p:nvPr/>
        </p:nvSpPr>
        <p:spPr>
          <a:xfrm>
            <a:off x="793790"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From Christ's pierced heart flows the sacramental life of the Church.</a:t>
            </a:r>
            <a:endParaRPr lang="en-US" sz="1750" dirty="0"/>
          </a:p>
        </p:txBody>
      </p:sp>
      <p:pic>
        <p:nvPicPr>
          <p:cNvPr id="6" name="Image 1" descr="preencoded.png"/>
          <p:cNvPicPr>
            <a:picLocks noChangeAspect="1"/>
          </p:cNvPicPr>
          <p:nvPr/>
        </p:nvPicPr>
        <p:blipFill>
          <a:blip r:embed="rId4"/>
          <a:stretch>
            <a:fillRect/>
          </a:stretch>
        </p:blipFill>
        <p:spPr>
          <a:xfrm>
            <a:off x="5254704" y="2672715"/>
            <a:ext cx="4120872" cy="2546866"/>
          </a:xfrm>
          <a:prstGeom prst="rect">
            <a:avLst/>
          </a:prstGeom>
        </p:spPr>
      </p:pic>
      <p:sp>
        <p:nvSpPr>
          <p:cNvPr id="7" name="Text 3"/>
          <p:cNvSpPr/>
          <p:nvPr/>
        </p:nvSpPr>
        <p:spPr>
          <a:xfrm>
            <a:off x="5254704" y="55030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Sacramental Grace</a:t>
            </a:r>
            <a:endParaRPr lang="en-US" sz="2200" dirty="0"/>
          </a:p>
        </p:txBody>
      </p:sp>
      <p:sp>
        <p:nvSpPr>
          <p:cNvPr id="8" name="Text 4"/>
          <p:cNvSpPr/>
          <p:nvPr/>
        </p:nvSpPr>
        <p:spPr>
          <a:xfrm>
            <a:off x="5254704" y="5993487"/>
            <a:ext cx="4120872"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Eucharist and Confession are privileged channels of mercy.</a:t>
            </a:r>
            <a:endParaRPr lang="en-US" sz="1750" dirty="0"/>
          </a:p>
        </p:txBody>
      </p:sp>
      <p:pic>
        <p:nvPicPr>
          <p:cNvPr id="9" name="Image 2"/>
          <p:cNvPicPr>
            <a:picLocks noChangeAspect="1"/>
          </p:cNvPicPr>
          <p:nvPr/>
        </p:nvPicPr>
        <p:blipFill>
          <a:blip r:embed="rId5">
            <a:extLst>
              <a:ext uri="{837473B0-CC2E-450A-ABE3-18F120FF3D39}">
                <a1611:picAttrSrcUrl xmlns:a1611="http://schemas.microsoft.com/office/drawing/2016/11/main" r:id="rId6"/>
              </a:ext>
            </a:extLst>
          </a:blip>
          <a:srcRect/>
          <a:stretch/>
        </p:blipFill>
        <p:spPr>
          <a:xfrm>
            <a:off x="9715738" y="2737334"/>
            <a:ext cx="4120753" cy="2417508"/>
          </a:xfrm>
          <a:prstGeom prst="rect">
            <a:avLst/>
          </a:prstGeom>
        </p:spPr>
      </p:pic>
      <p:sp>
        <p:nvSpPr>
          <p:cNvPr id="10" name="Text 5"/>
          <p:cNvSpPr/>
          <p:nvPr/>
        </p:nvSpPr>
        <p:spPr>
          <a:xfrm>
            <a:off x="9715738" y="550295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Personal Encounter</a:t>
            </a:r>
            <a:endParaRPr lang="en-US" sz="2200" dirty="0"/>
          </a:p>
        </p:txBody>
      </p:sp>
      <p:sp>
        <p:nvSpPr>
          <p:cNvPr id="11" name="Text 6"/>
          <p:cNvSpPr/>
          <p:nvPr/>
        </p:nvSpPr>
        <p:spPr>
          <a:xfrm>
            <a:off x="9715738" y="599336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Each soul can drink directly from this fountain of grace.</a:t>
            </a:r>
            <a:endParaRPr lang="en-US" sz="17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55990"/>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 Meeting Us Where We Fear</a:t>
            </a:r>
            <a:endParaRPr lang="en-US" sz="4450" dirty="0"/>
          </a:p>
        </p:txBody>
      </p:sp>
      <p:sp>
        <p:nvSpPr>
          <p:cNvPr id="4" name="Shape 1"/>
          <p:cNvSpPr/>
          <p:nvPr/>
        </p:nvSpPr>
        <p:spPr>
          <a:xfrm>
            <a:off x="793790" y="3013710"/>
            <a:ext cx="3664863" cy="2047994"/>
          </a:xfrm>
          <a:prstGeom prst="roundRect">
            <a:avLst>
              <a:gd name="adj" fmla="val 4652"/>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028224" y="324814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Willingness of God</a:t>
            </a:r>
            <a:endParaRPr lang="en-US" sz="2200" dirty="0"/>
          </a:p>
        </p:txBody>
      </p:sp>
      <p:sp>
        <p:nvSpPr>
          <p:cNvPr id="6" name="Text 3"/>
          <p:cNvSpPr/>
          <p:nvPr/>
        </p:nvSpPr>
        <p:spPr>
          <a:xfrm>
            <a:off x="1028224" y="3738563"/>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What is mercy if not the </a:t>
            </a:r>
            <a:r>
              <a:rPr lang="en-US" sz="1750" b="1" dirty="0">
                <a:solidFill>
                  <a:srgbClr val="DCD7E5"/>
                </a:solidFill>
                <a:latin typeface="Heebo Light" pitchFamily="34" charset="0"/>
                <a:ea typeface="Heebo Light" pitchFamily="34" charset="-122"/>
                <a:cs typeface="Heebo Light" pitchFamily="34" charset="-120"/>
              </a:rPr>
              <a:t>willingness of God to meet us exactly where we dare not go</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
        <p:nvSpPr>
          <p:cNvPr id="7" name="Shape 4"/>
          <p:cNvSpPr/>
          <p:nvPr/>
        </p:nvSpPr>
        <p:spPr>
          <a:xfrm>
            <a:off x="4685467" y="3013710"/>
            <a:ext cx="3664863" cy="2047994"/>
          </a:xfrm>
          <a:prstGeom prst="roundRect">
            <a:avLst>
              <a:gd name="adj" fmla="val 4652"/>
            </a:avLst>
          </a:prstGeom>
          <a:solidFill>
            <a:srgbClr val="31136C"/>
          </a:solidFill>
          <a:ln w="7620">
            <a:solidFill>
              <a:srgbClr val="4A2C85"/>
            </a:solidFill>
            <a:prstDash val="solid"/>
          </a:ln>
        </p:spPr>
        <p:txBody>
          <a:bodyPr/>
          <a:lstStyle/>
          <a:p>
            <a:endParaRPr lang="en-US"/>
          </a:p>
        </p:txBody>
      </p:sp>
      <p:sp>
        <p:nvSpPr>
          <p:cNvPr id="8" name="Text 5"/>
          <p:cNvSpPr/>
          <p:nvPr/>
        </p:nvSpPr>
        <p:spPr>
          <a:xfrm>
            <a:off x="4919901" y="324814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Beyond the Sin</a:t>
            </a:r>
            <a:endParaRPr lang="en-US" sz="2200" dirty="0"/>
          </a:p>
        </p:txBody>
      </p:sp>
      <p:sp>
        <p:nvSpPr>
          <p:cNvPr id="9" name="Text 6"/>
          <p:cNvSpPr/>
          <p:nvPr/>
        </p:nvSpPr>
        <p:spPr>
          <a:xfrm>
            <a:off x="4919901" y="3738563"/>
            <a:ext cx="3195995"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He enters not only the sin, but the </a:t>
            </a:r>
            <a:r>
              <a:rPr lang="en-US" sz="1750" i="1" dirty="0">
                <a:solidFill>
                  <a:srgbClr val="DCD7E5"/>
                </a:solidFill>
                <a:latin typeface="Heebo Light" pitchFamily="34" charset="0"/>
                <a:ea typeface="Heebo Light" pitchFamily="34" charset="-122"/>
                <a:cs typeface="Heebo Light" pitchFamily="34" charset="-120"/>
              </a:rPr>
              <a:t>story beneath the sin</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
        <p:nvSpPr>
          <p:cNvPr id="10" name="Shape 7"/>
          <p:cNvSpPr/>
          <p:nvPr/>
        </p:nvSpPr>
        <p:spPr>
          <a:xfrm>
            <a:off x="793790" y="5288518"/>
            <a:ext cx="7556421" cy="1685092"/>
          </a:xfrm>
          <a:prstGeom prst="roundRect">
            <a:avLst>
              <a:gd name="adj" fmla="val 5654"/>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028224" y="5522952"/>
            <a:ext cx="3019068"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Into Our Architecture</a:t>
            </a:r>
            <a:endParaRPr lang="en-US" sz="2200" dirty="0"/>
          </a:p>
        </p:txBody>
      </p:sp>
      <p:sp>
        <p:nvSpPr>
          <p:cNvPr id="12" name="Text 9"/>
          <p:cNvSpPr/>
          <p:nvPr/>
        </p:nvSpPr>
        <p:spPr>
          <a:xfrm>
            <a:off x="1028224" y="6013371"/>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walks through memory, through the architecture of pain, and does not recoil.</a:t>
            </a:r>
            <a:endParaRPr lang="en-US" sz="17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3073" y="953453"/>
            <a:ext cx="7578090" cy="690205"/>
          </a:xfrm>
          <a:prstGeom prst="rect">
            <a:avLst/>
          </a:prstGeom>
          <a:noFill/>
          <a:ln/>
        </p:spPr>
        <p:txBody>
          <a:bodyPr wrap="none" lIns="0" tIns="0" rIns="0" bIns="0" rtlCol="0" anchor="t"/>
          <a:lstStyle/>
          <a:p>
            <a:pPr marL="0" indent="0" algn="l">
              <a:lnSpc>
                <a:spcPts val="5400"/>
              </a:lnSpc>
              <a:buNone/>
            </a:pPr>
            <a:r>
              <a:rPr lang="en-US" sz="4300" dirty="0">
                <a:solidFill>
                  <a:srgbClr val="F2F0F4"/>
                </a:solidFill>
                <a:latin typeface="Montserrat" pitchFamily="34" charset="0"/>
                <a:ea typeface="Montserrat" pitchFamily="34" charset="-122"/>
                <a:cs typeface="Montserrat" pitchFamily="34" charset="-120"/>
              </a:rPr>
              <a:t>The Story Beneath Our Sins</a:t>
            </a:r>
            <a:endParaRPr lang="en-US" sz="4300" dirty="0"/>
          </a:p>
        </p:txBody>
      </p:sp>
      <p:pic>
        <p:nvPicPr>
          <p:cNvPr id="4" name="Image 1" descr="preencoded.png"/>
          <p:cNvPicPr>
            <a:picLocks noChangeAspect="1"/>
          </p:cNvPicPr>
          <p:nvPr/>
        </p:nvPicPr>
        <p:blipFill>
          <a:blip r:embed="rId4"/>
          <a:stretch>
            <a:fillRect/>
          </a:stretch>
        </p:blipFill>
        <p:spPr>
          <a:xfrm>
            <a:off x="773073" y="1974890"/>
            <a:ext cx="1104424" cy="1325285"/>
          </a:xfrm>
          <a:prstGeom prst="rect">
            <a:avLst/>
          </a:prstGeom>
        </p:spPr>
      </p:pic>
      <p:sp>
        <p:nvSpPr>
          <p:cNvPr id="5" name="Text 1"/>
          <p:cNvSpPr/>
          <p:nvPr/>
        </p:nvSpPr>
        <p:spPr>
          <a:xfrm>
            <a:off x="2208728" y="2195751"/>
            <a:ext cx="2761178" cy="345043"/>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Childhood Grief</a:t>
            </a:r>
            <a:endParaRPr lang="en-US" sz="2150" dirty="0"/>
          </a:p>
        </p:txBody>
      </p:sp>
      <p:sp>
        <p:nvSpPr>
          <p:cNvPr id="6" name="Text 2"/>
          <p:cNvSpPr/>
          <p:nvPr/>
        </p:nvSpPr>
        <p:spPr>
          <a:xfrm>
            <a:off x="2208728" y="2673310"/>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The grief that hardened into bitterness</a:t>
            </a:r>
            <a:endParaRPr lang="en-US" sz="1700" dirty="0"/>
          </a:p>
        </p:txBody>
      </p:sp>
      <p:pic>
        <p:nvPicPr>
          <p:cNvPr id="7" name="Image 2" descr="preencoded.png"/>
          <p:cNvPicPr>
            <a:picLocks noChangeAspect="1"/>
          </p:cNvPicPr>
          <p:nvPr/>
        </p:nvPicPr>
        <p:blipFill>
          <a:blip r:embed="rId5"/>
          <a:stretch>
            <a:fillRect/>
          </a:stretch>
        </p:blipFill>
        <p:spPr>
          <a:xfrm>
            <a:off x="773073" y="3300174"/>
            <a:ext cx="1104424" cy="1325285"/>
          </a:xfrm>
          <a:prstGeom prst="rect">
            <a:avLst/>
          </a:prstGeom>
        </p:spPr>
      </p:pic>
      <p:sp>
        <p:nvSpPr>
          <p:cNvPr id="8" name="Text 3"/>
          <p:cNvSpPr/>
          <p:nvPr/>
        </p:nvSpPr>
        <p:spPr>
          <a:xfrm>
            <a:off x="2208728" y="3521035"/>
            <a:ext cx="2761178" cy="345043"/>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Abandonment</a:t>
            </a:r>
            <a:endParaRPr lang="en-US" sz="2150" dirty="0"/>
          </a:p>
        </p:txBody>
      </p:sp>
      <p:sp>
        <p:nvSpPr>
          <p:cNvPr id="9" name="Text 4"/>
          <p:cNvSpPr/>
          <p:nvPr/>
        </p:nvSpPr>
        <p:spPr>
          <a:xfrm>
            <a:off x="2208728" y="3998595"/>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The rejection that froze into self-protection</a:t>
            </a:r>
            <a:endParaRPr lang="en-US" sz="1700" dirty="0"/>
          </a:p>
        </p:txBody>
      </p:sp>
      <p:pic>
        <p:nvPicPr>
          <p:cNvPr id="10" name="Image 3" descr="preencoded.png"/>
          <p:cNvPicPr>
            <a:picLocks noChangeAspect="1"/>
          </p:cNvPicPr>
          <p:nvPr/>
        </p:nvPicPr>
        <p:blipFill>
          <a:blip r:embed="rId6"/>
          <a:stretch>
            <a:fillRect/>
          </a:stretch>
        </p:blipFill>
        <p:spPr>
          <a:xfrm>
            <a:off x="773073" y="4625459"/>
            <a:ext cx="1104424" cy="1325285"/>
          </a:xfrm>
          <a:prstGeom prst="rect">
            <a:avLst/>
          </a:prstGeom>
        </p:spPr>
      </p:pic>
      <p:sp>
        <p:nvSpPr>
          <p:cNvPr id="11" name="Text 5"/>
          <p:cNvSpPr/>
          <p:nvPr/>
        </p:nvSpPr>
        <p:spPr>
          <a:xfrm>
            <a:off x="2208728" y="4846320"/>
            <a:ext cx="2761178" cy="345043"/>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Unheard Cries</a:t>
            </a:r>
            <a:endParaRPr lang="en-US" sz="2150" dirty="0"/>
          </a:p>
        </p:txBody>
      </p:sp>
      <p:sp>
        <p:nvSpPr>
          <p:cNvPr id="12" name="Text 6"/>
          <p:cNvSpPr/>
          <p:nvPr/>
        </p:nvSpPr>
        <p:spPr>
          <a:xfrm>
            <a:off x="2208728" y="5323880"/>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The pleas we made that no one answered</a:t>
            </a:r>
            <a:endParaRPr lang="en-US" sz="1700" dirty="0"/>
          </a:p>
        </p:txBody>
      </p:sp>
      <p:pic>
        <p:nvPicPr>
          <p:cNvPr id="13" name="Image 4" descr="preencoded.png"/>
          <p:cNvPicPr>
            <a:picLocks noChangeAspect="1"/>
          </p:cNvPicPr>
          <p:nvPr/>
        </p:nvPicPr>
        <p:blipFill>
          <a:blip r:embed="rId7"/>
          <a:stretch>
            <a:fillRect/>
          </a:stretch>
        </p:blipFill>
        <p:spPr>
          <a:xfrm>
            <a:off x="773073" y="5950744"/>
            <a:ext cx="1104424" cy="1325285"/>
          </a:xfrm>
          <a:prstGeom prst="rect">
            <a:avLst/>
          </a:prstGeom>
        </p:spPr>
      </p:pic>
      <p:sp>
        <p:nvSpPr>
          <p:cNvPr id="14" name="Text 7"/>
          <p:cNvSpPr/>
          <p:nvPr/>
        </p:nvSpPr>
        <p:spPr>
          <a:xfrm>
            <a:off x="2208728" y="6171605"/>
            <a:ext cx="2761178" cy="345043"/>
          </a:xfrm>
          <a:prstGeom prst="rect">
            <a:avLst/>
          </a:prstGeom>
          <a:noFill/>
          <a:ln/>
        </p:spPr>
        <p:txBody>
          <a:bodyPr wrap="none" lIns="0" tIns="0" rIns="0" bIns="0" rtlCol="0" anchor="t"/>
          <a:lstStyle/>
          <a:p>
            <a:pPr marL="0" indent="0" algn="l">
              <a:lnSpc>
                <a:spcPts val="2700"/>
              </a:lnSpc>
              <a:buNone/>
            </a:pPr>
            <a:r>
              <a:rPr lang="en-US" sz="2150" dirty="0">
                <a:solidFill>
                  <a:srgbClr val="DCD7E5"/>
                </a:solidFill>
                <a:latin typeface="Montserrat" pitchFamily="34" charset="0"/>
                <a:ea typeface="Montserrat" pitchFamily="34" charset="-122"/>
                <a:cs typeface="Montserrat" pitchFamily="34" charset="-120"/>
              </a:rPr>
              <a:t>Mercy's Response</a:t>
            </a:r>
            <a:endParaRPr lang="en-US" sz="2150" dirty="0"/>
          </a:p>
        </p:txBody>
      </p:sp>
      <p:sp>
        <p:nvSpPr>
          <p:cNvPr id="15" name="Text 8"/>
          <p:cNvSpPr/>
          <p:nvPr/>
        </p:nvSpPr>
        <p:spPr>
          <a:xfrm>
            <a:off x="2208728" y="6649164"/>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DCD7E5"/>
                </a:solidFill>
                <a:latin typeface="Heebo Light" pitchFamily="34" charset="0"/>
                <a:ea typeface="Heebo Light" pitchFamily="34" charset="-122"/>
                <a:cs typeface="Heebo Light" pitchFamily="34" charset="-120"/>
              </a:rPr>
              <a:t>Divine understanding that sees the whole story</a:t>
            </a:r>
            <a:endParaRPr lang="en-US" sz="17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93790" y="1251109"/>
            <a:ext cx="7618452"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Tender Regions of the Soul</a:t>
            </a:r>
            <a:endParaRPr lang="en-US" sz="4450" dirty="0"/>
          </a:p>
        </p:txBody>
      </p:sp>
      <p:sp>
        <p:nvSpPr>
          <p:cNvPr id="3" name="Text 1"/>
          <p:cNvSpPr/>
          <p:nvPr/>
        </p:nvSpPr>
        <p:spPr>
          <a:xfrm>
            <a:off x="1857256" y="3042999"/>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Guarded Places</a:t>
            </a:r>
            <a:endParaRPr lang="en-US" sz="2200" dirty="0"/>
          </a:p>
        </p:txBody>
      </p:sp>
      <p:sp>
        <p:nvSpPr>
          <p:cNvPr id="4" name="Text 2"/>
          <p:cNvSpPr/>
          <p:nvPr/>
        </p:nvSpPr>
        <p:spPr>
          <a:xfrm>
            <a:off x="793790" y="3533418"/>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Areas we protect with silence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226731" y="3176588"/>
            <a:ext cx="339328" cy="424220"/>
          </a:xfrm>
          <a:prstGeom prst="rect">
            <a:avLst/>
          </a:prstGeom>
        </p:spPr>
      </p:pic>
      <p:sp>
        <p:nvSpPr>
          <p:cNvPr id="7" name="Text 3"/>
          <p:cNvSpPr/>
          <p:nvPr/>
        </p:nvSpPr>
        <p:spPr>
          <a:xfrm>
            <a:off x="9937790" y="304299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Divine Patience</a:t>
            </a:r>
            <a:endParaRPr lang="en-US" sz="2200" dirty="0"/>
          </a:p>
        </p:txBody>
      </p:sp>
      <p:sp>
        <p:nvSpPr>
          <p:cNvPr id="8" name="Text 4"/>
          <p:cNvSpPr/>
          <p:nvPr/>
        </p:nvSpPr>
        <p:spPr>
          <a:xfrm>
            <a:off x="9937790" y="3533418"/>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waits outside locked doors</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452604" y="3565088"/>
            <a:ext cx="339328" cy="424220"/>
          </a:xfrm>
          <a:prstGeom prst="rect">
            <a:avLst/>
          </a:prstGeom>
        </p:spPr>
      </p:pic>
      <p:sp>
        <p:nvSpPr>
          <p:cNvPr id="11" name="Text 5"/>
          <p:cNvSpPr/>
          <p:nvPr/>
        </p:nvSpPr>
        <p:spPr>
          <a:xfrm>
            <a:off x="9937790" y="54955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Soul's Invitation</a:t>
            </a:r>
            <a:endParaRPr lang="en-US" sz="2200" dirty="0"/>
          </a:p>
        </p:txBody>
      </p:sp>
      <p:sp>
        <p:nvSpPr>
          <p:cNvPr id="12" name="Text 6"/>
          <p:cNvSpPr/>
          <p:nvPr/>
        </p:nvSpPr>
        <p:spPr>
          <a:xfrm>
            <a:off x="9937790" y="5985986"/>
            <a:ext cx="3898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Our tentative opening to grace</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sp>
        <p:nvSpPr>
          <p:cNvPr id="14" name="Text 7"/>
          <p:cNvSpPr/>
          <p:nvPr/>
        </p:nvSpPr>
        <p:spPr>
          <a:xfrm>
            <a:off x="8064103" y="5790962"/>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DCD7E5"/>
                </a:solidFill>
                <a:latin typeface="Montserrat" pitchFamily="34" charset="0"/>
                <a:ea typeface="Montserrat" pitchFamily="34" charset="-122"/>
                <a:cs typeface="Montserrat" pitchFamily="34" charset="-120"/>
              </a:rPr>
              <a:t>3</a:t>
            </a:r>
            <a:endParaRPr lang="en-US" sz="2650" dirty="0"/>
          </a:p>
        </p:txBody>
      </p:sp>
      <p:sp>
        <p:nvSpPr>
          <p:cNvPr id="15" name="Text 8"/>
          <p:cNvSpPr/>
          <p:nvPr/>
        </p:nvSpPr>
        <p:spPr>
          <a:xfrm>
            <a:off x="1857256" y="549556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DCD7E5"/>
                </a:solidFill>
                <a:latin typeface="Montserrat" pitchFamily="34" charset="0"/>
                <a:ea typeface="Montserrat" pitchFamily="34" charset="-122"/>
                <a:cs typeface="Montserrat" pitchFamily="34" charset="-120"/>
              </a:rPr>
              <a:t>Grace's Response</a:t>
            </a:r>
            <a:endParaRPr lang="en-US" sz="2200" dirty="0"/>
          </a:p>
        </p:txBody>
      </p:sp>
      <p:sp>
        <p:nvSpPr>
          <p:cNvPr id="16" name="Text 9"/>
          <p:cNvSpPr/>
          <p:nvPr/>
        </p:nvSpPr>
        <p:spPr>
          <a:xfrm>
            <a:off x="793790" y="5985986"/>
            <a:ext cx="3898702" cy="362903"/>
          </a:xfrm>
          <a:prstGeom prst="rect">
            <a:avLst/>
          </a:prstGeom>
          <a:noFill/>
          <a:ln/>
        </p:spPr>
        <p:txBody>
          <a:bodyPr wrap="none" lIns="0" tIns="0" rIns="0" bIns="0" rtlCol="0" anchor="t"/>
          <a:lstStyle/>
          <a:p>
            <a:pPr marL="0" indent="0" algn="r">
              <a:lnSpc>
                <a:spcPts val="2850"/>
              </a:lnSpc>
              <a:buNone/>
            </a:pPr>
            <a:r>
              <a:rPr lang="en-US" sz="1750" dirty="0">
                <a:solidFill>
                  <a:srgbClr val="DCD7E5"/>
                </a:solidFill>
                <a:latin typeface="Heebo Light" pitchFamily="34" charset="0"/>
                <a:ea typeface="Heebo Light" pitchFamily="34" charset="-122"/>
                <a:cs typeface="Heebo Light" pitchFamily="34" charset="-120"/>
              </a:rPr>
              <a:t>Gentle flood of divine tenderness</a:t>
            </a:r>
            <a:endParaRPr lang="en-US" sz="1750" dirty="0"/>
          </a:p>
        </p:txBody>
      </p:sp>
      <p:pic>
        <p:nvPicPr>
          <p:cNvPr id="17" name="Image 5" descr="preencoded.png"/>
          <p:cNvPicPr>
            <a:picLocks noChangeAspect="1"/>
          </p:cNvPicPr>
          <p:nvPr/>
        </p:nvPicPr>
        <p:blipFill>
          <a:blip r:embed="rId8"/>
          <a:stretch>
            <a:fillRect/>
          </a:stretch>
        </p:blipFill>
        <p:spPr>
          <a:xfrm>
            <a:off x="5032653" y="2413516"/>
            <a:ext cx="4564975" cy="4564975"/>
          </a:xfrm>
          <a:prstGeom prst="rect">
            <a:avLst/>
          </a:prstGeom>
        </p:spPr>
      </p:pic>
      <p:sp>
        <p:nvSpPr>
          <p:cNvPr id="18" name="Text 10"/>
          <p:cNvSpPr/>
          <p:nvPr/>
        </p:nvSpPr>
        <p:spPr>
          <a:xfrm>
            <a:off x="5838230" y="5402461"/>
            <a:ext cx="339328" cy="424220"/>
          </a:xfrm>
          <a:prstGeom prst="rect">
            <a:avLst/>
          </a:prstGeom>
          <a:noFill/>
          <a:ln/>
        </p:spPr>
        <p:txBody>
          <a:bodyPr wrap="none" lIns="0" tIns="0" rIns="0" bIns="0" rtlCol="0" anchor="t"/>
          <a:lstStyle/>
          <a:p>
            <a:pPr marL="0" indent="0" algn="l">
              <a:lnSpc>
                <a:spcPts val="4250"/>
              </a:lnSpc>
              <a:buNone/>
            </a:pPr>
            <a:r>
              <a:rPr lang="en-US" sz="2650" dirty="0">
                <a:solidFill>
                  <a:srgbClr val="DCD7E5"/>
                </a:solidFill>
                <a:latin typeface="Montserrat" pitchFamily="34" charset="0"/>
                <a:ea typeface="Montserrat" pitchFamily="34" charset="-122"/>
                <a:cs typeface="Montserrat" pitchFamily="34" charset="-120"/>
              </a:rPr>
              <a:t>4</a:t>
            </a:r>
            <a:endParaRPr lang="en-US" sz="2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0218" y="622340"/>
            <a:ext cx="5801082" cy="705564"/>
          </a:xfrm>
          <a:prstGeom prst="rect">
            <a:avLst/>
          </a:prstGeom>
          <a:noFill/>
          <a:ln/>
        </p:spPr>
        <p:txBody>
          <a:bodyPr wrap="none" lIns="0" tIns="0" rIns="0" bIns="0" rtlCol="0" anchor="t"/>
          <a:lstStyle/>
          <a:p>
            <a:pPr marL="0" indent="0" algn="l">
              <a:lnSpc>
                <a:spcPts val="5550"/>
              </a:lnSpc>
              <a:buNone/>
            </a:pPr>
            <a:r>
              <a:rPr lang="en-US" sz="4400" dirty="0">
                <a:solidFill>
                  <a:srgbClr val="F2F0F4"/>
                </a:solidFill>
                <a:latin typeface="Montserrat" pitchFamily="34" charset="0"/>
                <a:ea typeface="Montserrat" pitchFamily="34" charset="-122"/>
                <a:cs typeface="Montserrat" pitchFamily="34" charset="-120"/>
              </a:rPr>
              <a:t>Where Mercy Kneels</a:t>
            </a:r>
            <a:endParaRPr lang="en-US" sz="4400" dirty="0"/>
          </a:p>
        </p:txBody>
      </p:sp>
      <p:sp>
        <p:nvSpPr>
          <p:cNvPr id="4" name="Shape 1"/>
          <p:cNvSpPr/>
          <p:nvPr/>
        </p:nvSpPr>
        <p:spPr>
          <a:xfrm>
            <a:off x="790218" y="1666518"/>
            <a:ext cx="7563564" cy="1315879"/>
          </a:xfrm>
          <a:prstGeom prst="roundRect">
            <a:avLst>
              <a:gd name="adj" fmla="val 7206"/>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023580" y="1899880"/>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Not to Judge</a:t>
            </a:r>
            <a:endParaRPr lang="en-US" sz="2200" dirty="0"/>
          </a:p>
        </p:txBody>
      </p:sp>
      <p:sp>
        <p:nvSpPr>
          <p:cNvPr id="6" name="Text 3"/>
          <p:cNvSpPr/>
          <p:nvPr/>
        </p:nvSpPr>
        <p:spPr>
          <a:xfrm>
            <a:off x="1023580" y="2387918"/>
            <a:ext cx="7096839" cy="361117"/>
          </a:xfrm>
          <a:prstGeom prst="rect">
            <a:avLst/>
          </a:prstGeom>
          <a:noFill/>
          <a:ln/>
        </p:spPr>
        <p:txBody>
          <a:bodyPr wrap="non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Divine Mercy comes not with condemnation but with compassion.</a:t>
            </a:r>
            <a:endParaRPr lang="en-US" sz="1750" dirty="0"/>
          </a:p>
        </p:txBody>
      </p:sp>
      <p:sp>
        <p:nvSpPr>
          <p:cNvPr id="7" name="Shape 4"/>
          <p:cNvSpPr/>
          <p:nvPr/>
        </p:nvSpPr>
        <p:spPr>
          <a:xfrm>
            <a:off x="790218" y="3208139"/>
            <a:ext cx="7563564" cy="1315879"/>
          </a:xfrm>
          <a:prstGeom prst="roundRect">
            <a:avLst>
              <a:gd name="adj" fmla="val 7206"/>
            </a:avLst>
          </a:prstGeom>
          <a:solidFill>
            <a:srgbClr val="31136C"/>
          </a:solidFill>
          <a:ln w="7620">
            <a:solidFill>
              <a:srgbClr val="4A2C85"/>
            </a:solidFill>
            <a:prstDash val="solid"/>
          </a:ln>
        </p:spPr>
        <p:txBody>
          <a:bodyPr/>
          <a:lstStyle/>
          <a:p>
            <a:endParaRPr lang="en-US"/>
          </a:p>
        </p:txBody>
      </p:sp>
      <p:sp>
        <p:nvSpPr>
          <p:cNvPr id="8" name="Text 5"/>
          <p:cNvSpPr/>
          <p:nvPr/>
        </p:nvSpPr>
        <p:spPr>
          <a:xfrm>
            <a:off x="1023580" y="3441502"/>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To Weep With Us</a:t>
            </a:r>
            <a:endParaRPr lang="en-US" sz="2200" dirty="0"/>
          </a:p>
        </p:txBody>
      </p:sp>
      <p:sp>
        <p:nvSpPr>
          <p:cNvPr id="9" name="Text 6"/>
          <p:cNvSpPr/>
          <p:nvPr/>
        </p:nvSpPr>
        <p:spPr>
          <a:xfrm>
            <a:off x="1023580" y="3929539"/>
            <a:ext cx="7096839" cy="361117"/>
          </a:xfrm>
          <a:prstGeom prst="rect">
            <a:avLst/>
          </a:prstGeom>
          <a:noFill/>
          <a:ln/>
        </p:spPr>
        <p:txBody>
          <a:bodyPr wrap="non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It joins us in our sorrow, validating our pain.</a:t>
            </a:r>
            <a:endParaRPr lang="en-US" sz="1750" dirty="0"/>
          </a:p>
        </p:txBody>
      </p:sp>
      <p:sp>
        <p:nvSpPr>
          <p:cNvPr id="10" name="Shape 7"/>
          <p:cNvSpPr/>
          <p:nvPr/>
        </p:nvSpPr>
        <p:spPr>
          <a:xfrm>
            <a:off x="790218" y="4749760"/>
            <a:ext cx="7563564" cy="1315879"/>
          </a:xfrm>
          <a:prstGeom prst="roundRect">
            <a:avLst>
              <a:gd name="adj" fmla="val 7206"/>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023580" y="4983123"/>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To Cleanse</a:t>
            </a:r>
            <a:endParaRPr lang="en-US" sz="2200" dirty="0"/>
          </a:p>
        </p:txBody>
      </p:sp>
      <p:sp>
        <p:nvSpPr>
          <p:cNvPr id="12" name="Text 9"/>
          <p:cNvSpPr/>
          <p:nvPr/>
        </p:nvSpPr>
        <p:spPr>
          <a:xfrm>
            <a:off x="1023580" y="5471160"/>
            <a:ext cx="7096839" cy="361117"/>
          </a:xfrm>
          <a:prstGeom prst="rect">
            <a:avLst/>
          </a:prstGeom>
          <a:noFill/>
          <a:ln/>
        </p:spPr>
        <p:txBody>
          <a:bodyPr wrap="non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It washes away the stains that we cannot remove ourselves.</a:t>
            </a:r>
            <a:endParaRPr lang="en-US" sz="1750" dirty="0"/>
          </a:p>
        </p:txBody>
      </p:sp>
      <p:sp>
        <p:nvSpPr>
          <p:cNvPr id="13" name="Shape 10"/>
          <p:cNvSpPr/>
          <p:nvPr/>
        </p:nvSpPr>
        <p:spPr>
          <a:xfrm>
            <a:off x="790218" y="6291382"/>
            <a:ext cx="7563564" cy="1315879"/>
          </a:xfrm>
          <a:prstGeom prst="roundRect">
            <a:avLst>
              <a:gd name="adj" fmla="val 7206"/>
            </a:avLst>
          </a:prstGeom>
          <a:solidFill>
            <a:srgbClr val="31136C"/>
          </a:solidFill>
          <a:ln w="7620">
            <a:solidFill>
              <a:srgbClr val="4A2C85"/>
            </a:solidFill>
            <a:prstDash val="solid"/>
          </a:ln>
        </p:spPr>
        <p:txBody>
          <a:bodyPr/>
          <a:lstStyle/>
          <a:p>
            <a:endParaRPr lang="en-US"/>
          </a:p>
        </p:txBody>
      </p:sp>
      <p:sp>
        <p:nvSpPr>
          <p:cNvPr id="14" name="Text 11"/>
          <p:cNvSpPr/>
          <p:nvPr/>
        </p:nvSpPr>
        <p:spPr>
          <a:xfrm>
            <a:off x="1023580" y="6524744"/>
            <a:ext cx="2822258" cy="352663"/>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To Awaken</a:t>
            </a:r>
            <a:endParaRPr lang="en-US" sz="2200" dirty="0"/>
          </a:p>
        </p:txBody>
      </p:sp>
      <p:sp>
        <p:nvSpPr>
          <p:cNvPr id="15" name="Text 12"/>
          <p:cNvSpPr/>
          <p:nvPr/>
        </p:nvSpPr>
        <p:spPr>
          <a:xfrm>
            <a:off x="1023580" y="7012781"/>
            <a:ext cx="7096839" cy="361117"/>
          </a:xfrm>
          <a:prstGeom prst="rect">
            <a:avLst/>
          </a:prstGeom>
          <a:noFill/>
          <a:ln/>
        </p:spPr>
        <p:txBody>
          <a:bodyPr wrap="none" lIns="0" tIns="0" rIns="0" bIns="0" rtlCol="0" anchor="t"/>
          <a:lstStyle/>
          <a:p>
            <a:pPr marL="0" indent="0" algn="l">
              <a:lnSpc>
                <a:spcPts val="2800"/>
              </a:lnSpc>
              <a:buNone/>
            </a:pPr>
            <a:r>
              <a:rPr lang="en-US" sz="1750" dirty="0">
                <a:solidFill>
                  <a:srgbClr val="DCD7E5"/>
                </a:solidFill>
                <a:latin typeface="Heebo Light" pitchFamily="34" charset="0"/>
                <a:ea typeface="Heebo Light" pitchFamily="34" charset="-122"/>
                <a:cs typeface="Heebo Light" pitchFamily="34" charset="-120"/>
              </a:rPr>
              <a:t>It gently rouses us to a new awareness of divine love.</a:t>
            </a:r>
            <a:endParaRPr lang="en-US" sz="17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52776"/>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Beyond Forgiveness to Wholeness</a:t>
            </a:r>
            <a:endParaRPr lang="en-US" sz="4450" dirty="0"/>
          </a:p>
        </p:txBody>
      </p:sp>
      <p:sp>
        <p:nvSpPr>
          <p:cNvPr id="4" name="Shape 1"/>
          <p:cNvSpPr/>
          <p:nvPr/>
        </p:nvSpPr>
        <p:spPr>
          <a:xfrm>
            <a:off x="793790" y="3010495"/>
            <a:ext cx="170021" cy="853321"/>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303973" y="30104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Pardon</a:t>
            </a:r>
            <a:endParaRPr lang="en-US" sz="2200" dirty="0"/>
          </a:p>
        </p:txBody>
      </p:sp>
      <p:sp>
        <p:nvSpPr>
          <p:cNvPr id="6" name="Text 3"/>
          <p:cNvSpPr/>
          <p:nvPr/>
        </p:nvSpPr>
        <p:spPr>
          <a:xfrm>
            <a:off x="1303973" y="3500914"/>
            <a:ext cx="7046238"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We often reduce mercy to pardon—the wiping clean of sin's slate.</a:t>
            </a:r>
            <a:endParaRPr lang="en-US" sz="1750" dirty="0"/>
          </a:p>
        </p:txBody>
      </p:sp>
      <p:sp>
        <p:nvSpPr>
          <p:cNvPr id="7" name="Shape 4"/>
          <p:cNvSpPr/>
          <p:nvPr/>
        </p:nvSpPr>
        <p:spPr>
          <a:xfrm>
            <a:off x="1133951" y="4090630"/>
            <a:ext cx="170021" cy="1216223"/>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8" name="Text 5"/>
          <p:cNvSpPr/>
          <p:nvPr/>
        </p:nvSpPr>
        <p:spPr>
          <a:xfrm>
            <a:off x="1644134" y="409063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Reintegration</a:t>
            </a:r>
            <a:endParaRPr lang="en-US" sz="2200" dirty="0"/>
          </a:p>
        </p:txBody>
      </p:sp>
      <p:sp>
        <p:nvSpPr>
          <p:cNvPr id="9" name="Text 6"/>
          <p:cNvSpPr/>
          <p:nvPr/>
        </p:nvSpPr>
        <p:spPr>
          <a:xfrm>
            <a:off x="1644134" y="4581049"/>
            <a:ext cx="6706076"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Mercy desires to </a:t>
            </a:r>
            <a:r>
              <a:rPr lang="en-US" sz="1750" b="1" dirty="0">
                <a:solidFill>
                  <a:srgbClr val="DCD7E5"/>
                </a:solidFill>
                <a:latin typeface="Heebo Light" pitchFamily="34" charset="0"/>
                <a:ea typeface="Heebo Light" pitchFamily="34" charset="-122"/>
                <a:cs typeface="Heebo Light" pitchFamily="34" charset="-120"/>
              </a:rPr>
              <a:t>reintegrate</a:t>
            </a:r>
            <a:r>
              <a:rPr lang="en-US" sz="1750" dirty="0">
                <a:solidFill>
                  <a:srgbClr val="DCD7E5"/>
                </a:solidFill>
                <a:latin typeface="Heebo Light" pitchFamily="34" charset="0"/>
                <a:ea typeface="Heebo Light" pitchFamily="34" charset="-122"/>
                <a:cs typeface="Heebo Light" pitchFamily="34" charset="-120"/>
              </a:rPr>
              <a:t>, bringing home every scattered fragment of who we are.</a:t>
            </a:r>
            <a:endParaRPr lang="en-US" sz="1750" dirty="0"/>
          </a:p>
        </p:txBody>
      </p:sp>
      <p:sp>
        <p:nvSpPr>
          <p:cNvPr id="10" name="Shape 7"/>
          <p:cNvSpPr/>
          <p:nvPr/>
        </p:nvSpPr>
        <p:spPr>
          <a:xfrm>
            <a:off x="1474232" y="5533668"/>
            <a:ext cx="170021" cy="1216223"/>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984415" y="553366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Wholeness</a:t>
            </a:r>
            <a:endParaRPr lang="en-US" sz="2200" dirty="0"/>
          </a:p>
        </p:txBody>
      </p:sp>
      <p:sp>
        <p:nvSpPr>
          <p:cNvPr id="12" name="Text 9"/>
          <p:cNvSpPr/>
          <p:nvPr/>
        </p:nvSpPr>
        <p:spPr>
          <a:xfrm>
            <a:off x="1984415" y="6024086"/>
            <a:ext cx="6365796"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wants the soul not just forgiven, but </a:t>
            </a:r>
            <a:r>
              <a:rPr lang="en-US" sz="1750" b="1" dirty="0">
                <a:solidFill>
                  <a:srgbClr val="DCD7E5"/>
                </a:solidFill>
                <a:latin typeface="Heebo Light" pitchFamily="34" charset="0"/>
                <a:ea typeface="Heebo Light" pitchFamily="34" charset="-122"/>
                <a:cs typeface="Heebo Light" pitchFamily="34" charset="-120"/>
              </a:rPr>
              <a:t>whole</a:t>
            </a:r>
            <a:r>
              <a:rPr lang="en-US" sz="1750" dirty="0">
                <a:solidFill>
                  <a:srgbClr val="DCD7E5"/>
                </a:solidFill>
                <a:latin typeface="Heebo Light" pitchFamily="34" charset="0"/>
                <a:ea typeface="Heebo Light" pitchFamily="34" charset="-122"/>
                <a:cs typeface="Heebo Light" pitchFamily="34" charset="-120"/>
              </a:rPr>
              <a:t>—fully alive in all dimensions.</a:t>
            </a:r>
            <a:endParaRPr lang="en-US" sz="17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4262318"/>
            <a:ext cx="6555462"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Transforming Gaze</a:t>
            </a:r>
            <a:endParaRPr lang="en-US" sz="4450" dirty="0"/>
          </a:p>
        </p:txBody>
      </p:sp>
      <p:sp>
        <p:nvSpPr>
          <p:cNvPr id="4" name="Text 1"/>
          <p:cNvSpPr/>
          <p:nvPr/>
        </p:nvSpPr>
        <p:spPr>
          <a:xfrm>
            <a:off x="1133951" y="5566410"/>
            <a:ext cx="1270265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You are not your worst moment. You are not your lifelong wound. You are not your silence. You are Mine.</a:t>
            </a:r>
            <a:endParaRPr lang="en-US" sz="1750" dirty="0"/>
          </a:p>
        </p:txBody>
      </p:sp>
      <p:sp>
        <p:nvSpPr>
          <p:cNvPr id="5" name="Shape 2"/>
          <p:cNvSpPr/>
          <p:nvPr/>
        </p:nvSpPr>
        <p:spPr>
          <a:xfrm>
            <a:off x="793790" y="5311259"/>
            <a:ext cx="30480" cy="873204"/>
          </a:xfrm>
          <a:prstGeom prst="rect">
            <a:avLst/>
          </a:prstGeom>
          <a:solidFill>
            <a:srgbClr val="481C9E"/>
          </a:solidFill>
          <a:ln/>
        </p:spPr>
        <p:txBody>
          <a:bodyPr/>
          <a:lstStyle/>
          <a:p>
            <a:endParaRPr lang="en-US"/>
          </a:p>
        </p:txBody>
      </p:sp>
      <p:sp>
        <p:nvSpPr>
          <p:cNvPr id="6" name="Text 3"/>
          <p:cNvSpPr/>
          <p:nvPr/>
        </p:nvSpPr>
        <p:spPr>
          <a:xfrm>
            <a:off x="793790" y="6439614"/>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This gaze of belonging redefines us beyond our failures, wounds, and inadequacies.</a:t>
            </a:r>
            <a:endParaRPr lang="en-US" sz="17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793790" y="831532"/>
            <a:ext cx="7252811"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Sanctuary of the Soul</a:t>
            </a:r>
            <a:endParaRPr lang="en-US" sz="4450" dirty="0"/>
          </a:p>
        </p:txBody>
      </p:sp>
      <p:pic>
        <p:nvPicPr>
          <p:cNvPr id="3" name="Image 0" descr="preencoded.png"/>
          <p:cNvPicPr>
            <a:picLocks noChangeAspect="1"/>
          </p:cNvPicPr>
          <p:nvPr/>
        </p:nvPicPr>
        <p:blipFill>
          <a:blip r:embed="rId3"/>
          <a:stretch>
            <a:fillRect/>
          </a:stretch>
        </p:blipFill>
        <p:spPr>
          <a:xfrm>
            <a:off x="3402330" y="3485198"/>
            <a:ext cx="7825621" cy="7825621"/>
          </a:xfrm>
          <a:prstGeom prst="rect">
            <a:avLst/>
          </a:prstGeom>
        </p:spPr>
      </p:pic>
      <p:pic>
        <p:nvPicPr>
          <p:cNvPr id="4" name="Image 1" descr="preencoded.png"/>
          <p:cNvPicPr>
            <a:picLocks noChangeAspect="1"/>
          </p:cNvPicPr>
          <p:nvPr/>
        </p:nvPicPr>
        <p:blipFill>
          <a:blip r:embed="rId4"/>
          <a:stretch>
            <a:fillRect/>
          </a:stretch>
        </p:blipFill>
        <p:spPr>
          <a:xfrm>
            <a:off x="4412456" y="6035635"/>
            <a:ext cx="382667" cy="478393"/>
          </a:xfrm>
          <a:prstGeom prst="rect">
            <a:avLst/>
          </a:prstGeom>
        </p:spPr>
      </p:pic>
      <p:pic>
        <p:nvPicPr>
          <p:cNvPr id="5" name="Image 2" descr="preencoded.png"/>
          <p:cNvPicPr>
            <a:picLocks noChangeAspect="1"/>
          </p:cNvPicPr>
          <p:nvPr/>
        </p:nvPicPr>
        <p:blipFill>
          <a:blip r:embed="rId5"/>
          <a:stretch>
            <a:fillRect/>
          </a:stretch>
        </p:blipFill>
        <p:spPr>
          <a:xfrm>
            <a:off x="3402330" y="3485198"/>
            <a:ext cx="7825621" cy="7825621"/>
          </a:xfrm>
          <a:prstGeom prst="rect">
            <a:avLst/>
          </a:prstGeom>
        </p:spPr>
      </p:pic>
      <p:pic>
        <p:nvPicPr>
          <p:cNvPr id="6" name="Image 3" descr="preencoded.png"/>
          <p:cNvPicPr>
            <a:picLocks noChangeAspect="1"/>
          </p:cNvPicPr>
          <p:nvPr/>
        </p:nvPicPr>
        <p:blipFill>
          <a:blip r:embed="rId6"/>
          <a:stretch>
            <a:fillRect/>
          </a:stretch>
        </p:blipFill>
        <p:spPr>
          <a:xfrm>
            <a:off x="6000631" y="4447461"/>
            <a:ext cx="382667" cy="478393"/>
          </a:xfrm>
          <a:prstGeom prst="rect">
            <a:avLst/>
          </a:prstGeom>
        </p:spPr>
      </p:pic>
      <p:pic>
        <p:nvPicPr>
          <p:cNvPr id="7" name="Image 4" descr="preencoded.png"/>
          <p:cNvPicPr>
            <a:picLocks noChangeAspect="1"/>
          </p:cNvPicPr>
          <p:nvPr/>
        </p:nvPicPr>
        <p:blipFill>
          <a:blip r:embed="rId7"/>
          <a:stretch>
            <a:fillRect/>
          </a:stretch>
        </p:blipFill>
        <p:spPr>
          <a:xfrm>
            <a:off x="3402330" y="3485198"/>
            <a:ext cx="7825621" cy="7825621"/>
          </a:xfrm>
          <a:prstGeom prst="rect">
            <a:avLst/>
          </a:prstGeom>
        </p:spPr>
      </p:pic>
      <p:pic>
        <p:nvPicPr>
          <p:cNvPr id="8" name="Image 5" descr="preencoded.png"/>
          <p:cNvPicPr>
            <a:picLocks noChangeAspect="1"/>
          </p:cNvPicPr>
          <p:nvPr/>
        </p:nvPicPr>
        <p:blipFill>
          <a:blip r:embed="rId8"/>
          <a:stretch>
            <a:fillRect/>
          </a:stretch>
        </p:blipFill>
        <p:spPr>
          <a:xfrm>
            <a:off x="8246745" y="4447461"/>
            <a:ext cx="382667" cy="478393"/>
          </a:xfrm>
          <a:prstGeom prst="rect">
            <a:avLst/>
          </a:prstGeom>
        </p:spPr>
      </p:pic>
      <p:pic>
        <p:nvPicPr>
          <p:cNvPr id="9" name="Image 6" descr="preencoded.png"/>
          <p:cNvPicPr>
            <a:picLocks noChangeAspect="1"/>
          </p:cNvPicPr>
          <p:nvPr/>
        </p:nvPicPr>
        <p:blipFill>
          <a:blip r:embed="rId9"/>
          <a:stretch>
            <a:fillRect/>
          </a:stretch>
        </p:blipFill>
        <p:spPr>
          <a:xfrm>
            <a:off x="3402330" y="3485198"/>
            <a:ext cx="7825621" cy="7825621"/>
          </a:xfrm>
          <a:prstGeom prst="rect">
            <a:avLst/>
          </a:prstGeom>
        </p:spPr>
      </p:pic>
      <p:pic>
        <p:nvPicPr>
          <p:cNvPr id="10" name="Image 7" descr="preencoded.png"/>
          <p:cNvPicPr>
            <a:picLocks noChangeAspect="1"/>
          </p:cNvPicPr>
          <p:nvPr/>
        </p:nvPicPr>
        <p:blipFill>
          <a:blip r:embed="rId10"/>
          <a:stretch>
            <a:fillRect/>
          </a:stretch>
        </p:blipFill>
        <p:spPr>
          <a:xfrm>
            <a:off x="9834920" y="6035635"/>
            <a:ext cx="382667" cy="478393"/>
          </a:xfrm>
          <a:prstGeom prst="rect">
            <a:avLst/>
          </a:prstGeom>
        </p:spPr>
      </p:pic>
      <p:sp>
        <p:nvSpPr>
          <p:cNvPr id="11" name="Text 1"/>
          <p:cNvSpPr/>
          <p:nvPr/>
        </p:nvSpPr>
        <p:spPr>
          <a:xfrm>
            <a:off x="878919" y="3264575"/>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F2F0F4"/>
                </a:solidFill>
                <a:latin typeface="Montserrat" pitchFamily="34" charset="0"/>
                <a:ea typeface="Montserrat" pitchFamily="34" charset="-122"/>
                <a:cs typeface="Montserrat" pitchFamily="34" charset="-120"/>
              </a:rPr>
              <a:t>Profound Change</a:t>
            </a:r>
            <a:endParaRPr lang="en-US" sz="2200" dirty="0"/>
          </a:p>
        </p:txBody>
      </p:sp>
      <p:sp>
        <p:nvSpPr>
          <p:cNvPr id="12" name="Text 2"/>
          <p:cNvSpPr/>
          <p:nvPr/>
        </p:nvSpPr>
        <p:spPr>
          <a:xfrm>
            <a:off x="793790" y="3754993"/>
            <a:ext cx="3005495" cy="725805"/>
          </a:xfrm>
          <a:prstGeom prst="rect">
            <a:avLst/>
          </a:prstGeom>
          <a:noFill/>
          <a:ln/>
        </p:spPr>
        <p:txBody>
          <a:bodyPr wrap="square" lIns="0" tIns="0" rIns="0" bIns="0" rtlCol="0" anchor="t"/>
          <a:lstStyle/>
          <a:p>
            <a:pPr marL="0" indent="0" algn="ctr">
              <a:lnSpc>
                <a:spcPts val="2850"/>
              </a:lnSpc>
              <a:buNone/>
            </a:pPr>
            <a:r>
              <a:rPr lang="en-US" sz="1750" dirty="0">
                <a:solidFill>
                  <a:srgbClr val="DCD7E5"/>
                </a:solidFill>
                <a:latin typeface="Heebo Light" pitchFamily="34" charset="0"/>
                <a:ea typeface="Heebo Light" pitchFamily="34" charset="-122"/>
                <a:cs typeface="Heebo Light" pitchFamily="34" charset="-120"/>
              </a:rPr>
              <a:t>Mercy's touch transforms us deeply.</a:t>
            </a:r>
            <a:endParaRPr lang="en-US" sz="1750" dirty="0"/>
          </a:p>
        </p:txBody>
      </p:sp>
      <p:sp>
        <p:nvSpPr>
          <p:cNvPr id="13" name="Text 3"/>
          <p:cNvSpPr/>
          <p:nvPr/>
        </p:nvSpPr>
        <p:spPr>
          <a:xfrm>
            <a:off x="4224576" y="1993940"/>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F2F0F4"/>
                </a:solidFill>
                <a:latin typeface="Montserrat" pitchFamily="34" charset="0"/>
                <a:ea typeface="Montserrat" pitchFamily="34" charset="-122"/>
                <a:cs typeface="Montserrat" pitchFamily="34" charset="-120"/>
              </a:rPr>
              <a:t>Divine Indwelling</a:t>
            </a:r>
            <a:endParaRPr lang="en-US" sz="2200" dirty="0"/>
          </a:p>
        </p:txBody>
      </p:sp>
      <p:sp>
        <p:nvSpPr>
          <p:cNvPr id="14" name="Text 4"/>
          <p:cNvSpPr/>
          <p:nvPr/>
        </p:nvSpPr>
        <p:spPr>
          <a:xfrm>
            <a:off x="4139446" y="2484358"/>
            <a:ext cx="3005614" cy="725805"/>
          </a:xfrm>
          <a:prstGeom prst="rect">
            <a:avLst/>
          </a:prstGeom>
          <a:noFill/>
          <a:ln/>
        </p:spPr>
        <p:txBody>
          <a:bodyPr wrap="square" lIns="0" tIns="0" rIns="0" bIns="0" rtlCol="0" anchor="t"/>
          <a:lstStyle/>
          <a:p>
            <a:pPr marL="0" indent="0" algn="ctr">
              <a:lnSpc>
                <a:spcPts val="2850"/>
              </a:lnSpc>
              <a:buNone/>
            </a:pPr>
            <a:r>
              <a:rPr lang="en-US" sz="1750" dirty="0">
                <a:solidFill>
                  <a:srgbClr val="DCD7E5"/>
                </a:solidFill>
                <a:latin typeface="Heebo Light" pitchFamily="34" charset="0"/>
                <a:ea typeface="Heebo Light" pitchFamily="34" charset="-122"/>
                <a:cs typeface="Heebo Light" pitchFamily="34" charset="-120"/>
              </a:rPr>
              <a:t>We live by God's presence within.</a:t>
            </a:r>
            <a:endParaRPr lang="en-US" sz="1750" dirty="0"/>
          </a:p>
        </p:txBody>
      </p:sp>
      <p:sp>
        <p:nvSpPr>
          <p:cNvPr id="15" name="Text 5"/>
          <p:cNvSpPr/>
          <p:nvPr/>
        </p:nvSpPr>
        <p:spPr>
          <a:xfrm>
            <a:off x="7602617" y="2356842"/>
            <a:ext cx="2770703" cy="354330"/>
          </a:xfrm>
          <a:prstGeom prst="rect">
            <a:avLst/>
          </a:prstGeom>
          <a:noFill/>
          <a:ln/>
        </p:spPr>
        <p:txBody>
          <a:bodyPr wrap="none" lIns="0" tIns="0" rIns="0" bIns="0" rtlCol="0" anchor="t"/>
          <a:lstStyle/>
          <a:p>
            <a:pPr marL="0" indent="0" algn="ctr">
              <a:lnSpc>
                <a:spcPts val="2750"/>
              </a:lnSpc>
              <a:buNone/>
            </a:pPr>
            <a:r>
              <a:rPr lang="en-US" sz="2200" dirty="0">
                <a:solidFill>
                  <a:srgbClr val="F2F0F4"/>
                </a:solidFill>
                <a:latin typeface="Montserrat" pitchFamily="34" charset="0"/>
                <a:ea typeface="Montserrat" pitchFamily="34" charset="-122"/>
                <a:cs typeface="Montserrat" pitchFamily="34" charset="-120"/>
              </a:rPr>
              <a:t>Expanded Heart</a:t>
            </a:r>
            <a:endParaRPr lang="en-US" sz="2200" dirty="0"/>
          </a:p>
        </p:txBody>
      </p:sp>
      <p:sp>
        <p:nvSpPr>
          <p:cNvPr id="16" name="Text 6"/>
          <p:cNvSpPr/>
          <p:nvPr/>
        </p:nvSpPr>
        <p:spPr>
          <a:xfrm>
            <a:off x="7602617" y="2847261"/>
            <a:ext cx="2770703" cy="362903"/>
          </a:xfrm>
          <a:prstGeom prst="rect">
            <a:avLst/>
          </a:prstGeom>
          <a:noFill/>
          <a:ln/>
        </p:spPr>
        <p:txBody>
          <a:bodyPr wrap="none" lIns="0" tIns="0" rIns="0" bIns="0" rtlCol="0" anchor="t"/>
          <a:lstStyle/>
          <a:p>
            <a:pPr marL="0" indent="0" algn="ctr">
              <a:lnSpc>
                <a:spcPts val="2850"/>
              </a:lnSpc>
              <a:buNone/>
            </a:pPr>
            <a:r>
              <a:rPr lang="en-US" sz="1750" dirty="0">
                <a:solidFill>
                  <a:srgbClr val="DCD7E5"/>
                </a:solidFill>
                <a:latin typeface="Heebo Light" pitchFamily="34" charset="0"/>
                <a:ea typeface="Heebo Light" pitchFamily="34" charset="-122"/>
                <a:cs typeface="Heebo Light" pitchFamily="34" charset="-120"/>
              </a:rPr>
              <a:t>Our capacity for love grows.</a:t>
            </a:r>
            <a:endParaRPr lang="en-US" sz="1750" dirty="0"/>
          </a:p>
        </p:txBody>
      </p:sp>
      <p:sp>
        <p:nvSpPr>
          <p:cNvPr id="17" name="Text 7"/>
          <p:cNvSpPr/>
          <p:nvPr/>
        </p:nvSpPr>
        <p:spPr>
          <a:xfrm>
            <a:off x="10830997" y="2910245"/>
            <a:ext cx="3005614" cy="708660"/>
          </a:xfrm>
          <a:prstGeom prst="rect">
            <a:avLst/>
          </a:prstGeom>
          <a:noFill/>
          <a:ln/>
        </p:spPr>
        <p:txBody>
          <a:bodyPr wrap="square" lIns="0" tIns="0" rIns="0" bIns="0" rtlCol="0" anchor="t"/>
          <a:lstStyle/>
          <a:p>
            <a:pPr marL="0" indent="0" algn="ctr">
              <a:lnSpc>
                <a:spcPts val="2750"/>
              </a:lnSpc>
              <a:buNone/>
            </a:pPr>
            <a:r>
              <a:rPr lang="en-US" sz="2200" dirty="0">
                <a:solidFill>
                  <a:srgbClr val="F2F0F4"/>
                </a:solidFill>
                <a:latin typeface="Montserrat" pitchFamily="34" charset="0"/>
                <a:ea typeface="Montserrat" pitchFamily="34" charset="-122"/>
                <a:cs typeface="Montserrat" pitchFamily="34" charset="-120"/>
              </a:rPr>
              <a:t>Suffering Transformed</a:t>
            </a:r>
            <a:endParaRPr lang="en-US" sz="2200" dirty="0"/>
          </a:p>
        </p:txBody>
      </p:sp>
      <p:sp>
        <p:nvSpPr>
          <p:cNvPr id="18" name="Text 8"/>
          <p:cNvSpPr/>
          <p:nvPr/>
        </p:nvSpPr>
        <p:spPr>
          <a:xfrm>
            <a:off x="10830997" y="3754993"/>
            <a:ext cx="3005614" cy="725805"/>
          </a:xfrm>
          <a:prstGeom prst="rect">
            <a:avLst/>
          </a:prstGeom>
          <a:noFill/>
          <a:ln/>
        </p:spPr>
        <p:txBody>
          <a:bodyPr wrap="square" lIns="0" tIns="0" rIns="0" bIns="0" rtlCol="0" anchor="t"/>
          <a:lstStyle/>
          <a:p>
            <a:pPr marL="0" indent="0" algn="ctr">
              <a:lnSpc>
                <a:spcPts val="2850"/>
              </a:lnSpc>
              <a:buNone/>
            </a:pPr>
            <a:r>
              <a:rPr lang="en-US" sz="1750" dirty="0">
                <a:solidFill>
                  <a:srgbClr val="DCD7E5"/>
                </a:solidFill>
                <a:latin typeface="Heebo Light" pitchFamily="34" charset="0"/>
                <a:ea typeface="Heebo Light" pitchFamily="34" charset="-122"/>
                <a:cs typeface="Heebo Light" pitchFamily="34" charset="-120"/>
              </a:rPr>
              <a:t>Pain becomes a place of divine revelation.</a:t>
            </a:r>
            <a:endParaRPr lang="en-US" sz="17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93790" y="2256473"/>
            <a:ext cx="5843349"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Soul's Sanctuary</a:t>
            </a:r>
            <a:endParaRPr lang="en-US" sz="4450" dirty="0"/>
          </a:p>
        </p:txBody>
      </p:sp>
      <p:sp>
        <p:nvSpPr>
          <p:cNvPr id="3" name="Text 1"/>
          <p:cNvSpPr/>
          <p:nvPr/>
        </p:nvSpPr>
        <p:spPr>
          <a:xfrm>
            <a:off x="793790" y="35322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Not of Perfection</a:t>
            </a:r>
            <a:endParaRPr lang="en-US" sz="2200" dirty="0"/>
          </a:p>
        </p:txBody>
      </p:sp>
      <p:sp>
        <p:nvSpPr>
          <p:cNvPr id="4" name="Text 2"/>
          <p:cNvSpPr/>
          <p:nvPr/>
        </p:nvSpPr>
        <p:spPr>
          <a:xfrm>
            <a:off x="793790"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soul becomes </a:t>
            </a:r>
            <a:r>
              <a:rPr lang="en-US" sz="1750" b="1" dirty="0">
                <a:solidFill>
                  <a:srgbClr val="DCD7E5"/>
                </a:solidFill>
                <a:latin typeface="Heebo Light" pitchFamily="34" charset="0"/>
                <a:ea typeface="Heebo Light" pitchFamily="34" charset="-122"/>
                <a:cs typeface="Heebo Light" pitchFamily="34" charset="-120"/>
              </a:rPr>
              <a:t>a sanctuary</a:t>
            </a:r>
            <a:r>
              <a:rPr lang="en-US" sz="1750" dirty="0">
                <a:solidFill>
                  <a:srgbClr val="DCD7E5"/>
                </a:solidFill>
                <a:latin typeface="Heebo Light" pitchFamily="34" charset="0"/>
                <a:ea typeface="Heebo Light" pitchFamily="34" charset="-122"/>
                <a:cs typeface="Heebo Light" pitchFamily="34" charset="-120"/>
              </a:rPr>
              <a:t>, not of perfection, but of Presence.</a:t>
            </a:r>
            <a:endParaRPr lang="en-US" sz="1750" dirty="0"/>
          </a:p>
        </p:txBody>
      </p:sp>
      <p:sp>
        <p:nvSpPr>
          <p:cNvPr id="5" name="Text 3"/>
          <p:cNvSpPr/>
          <p:nvPr/>
        </p:nvSpPr>
        <p:spPr>
          <a:xfrm>
            <a:off x="793790" y="504324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We remain human, with limitations and struggles, yet divinely inhabited.</a:t>
            </a:r>
            <a:endParaRPr lang="en-US" sz="1750" dirty="0"/>
          </a:p>
        </p:txBody>
      </p:sp>
      <p:sp>
        <p:nvSpPr>
          <p:cNvPr id="6" name="Text 4"/>
          <p:cNvSpPr/>
          <p:nvPr/>
        </p:nvSpPr>
        <p:spPr>
          <a:xfrm>
            <a:off x="7599521" y="353222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Of Divine Presence</a:t>
            </a:r>
            <a:endParaRPr lang="en-US" sz="2200" dirty="0"/>
          </a:p>
        </p:txBody>
      </p:sp>
      <p:sp>
        <p:nvSpPr>
          <p:cNvPr id="7" name="Text 5"/>
          <p:cNvSpPr/>
          <p:nvPr/>
        </p:nvSpPr>
        <p:spPr>
          <a:xfrm>
            <a:off x="7599521" y="4113371"/>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God makes His dwelling within us, transforming us from within.</a:t>
            </a:r>
            <a:endParaRPr lang="en-US" sz="1750" dirty="0"/>
          </a:p>
        </p:txBody>
      </p:sp>
      <p:sp>
        <p:nvSpPr>
          <p:cNvPr id="8" name="Text 6"/>
          <p:cNvSpPr/>
          <p:nvPr/>
        </p:nvSpPr>
        <p:spPr>
          <a:xfrm>
            <a:off x="7599521" y="504324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Our very being becomes sacred space where heaven and earth meet.</a:t>
            </a:r>
            <a:endParaRPr lang="en-US" sz="17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07225"/>
            <a:ext cx="5863709"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Whisper of Trust</a:t>
            </a:r>
            <a:endParaRPr lang="en-US" sz="4450" dirty="0"/>
          </a:p>
        </p:txBody>
      </p:sp>
      <p:sp>
        <p:nvSpPr>
          <p:cNvPr id="4" name="Shape 1"/>
          <p:cNvSpPr/>
          <p:nvPr/>
        </p:nvSpPr>
        <p:spPr>
          <a:xfrm>
            <a:off x="793790" y="2656165"/>
            <a:ext cx="170021" cy="1216223"/>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5" name="Text 2"/>
          <p:cNvSpPr/>
          <p:nvPr/>
        </p:nvSpPr>
        <p:spPr>
          <a:xfrm>
            <a:off x="1303973" y="2656165"/>
            <a:ext cx="310634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Beginning Expression</a:t>
            </a:r>
            <a:endParaRPr lang="en-US" sz="2200" dirty="0"/>
          </a:p>
        </p:txBody>
      </p:sp>
      <p:sp>
        <p:nvSpPr>
          <p:cNvPr id="6" name="Text 3"/>
          <p:cNvSpPr/>
          <p:nvPr/>
        </p:nvSpPr>
        <p:spPr>
          <a:xfrm>
            <a:off x="1303973" y="3146584"/>
            <a:ext cx="7046238"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soul begins to whisper—sometimes with words, sometimes with silence.</a:t>
            </a:r>
            <a:endParaRPr lang="en-US" sz="1750" dirty="0"/>
          </a:p>
        </p:txBody>
      </p:sp>
      <p:sp>
        <p:nvSpPr>
          <p:cNvPr id="7" name="Shape 4"/>
          <p:cNvSpPr/>
          <p:nvPr/>
        </p:nvSpPr>
        <p:spPr>
          <a:xfrm>
            <a:off x="1133951" y="4099203"/>
            <a:ext cx="170021" cy="853321"/>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8" name="Text 5"/>
          <p:cNvSpPr/>
          <p:nvPr/>
        </p:nvSpPr>
        <p:spPr>
          <a:xfrm>
            <a:off x="1644134" y="409920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Faustina's Legacy</a:t>
            </a:r>
            <a:endParaRPr lang="en-US" sz="2200" dirty="0"/>
          </a:p>
        </p:txBody>
      </p:sp>
      <p:sp>
        <p:nvSpPr>
          <p:cNvPr id="9" name="Text 6"/>
          <p:cNvSpPr/>
          <p:nvPr/>
        </p:nvSpPr>
        <p:spPr>
          <a:xfrm>
            <a:off x="1644134" y="4589621"/>
            <a:ext cx="6706076"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What Faustina wrote with her life becomes our own prayer.</a:t>
            </a:r>
            <a:endParaRPr lang="en-US" sz="1750" dirty="0"/>
          </a:p>
        </p:txBody>
      </p:sp>
      <p:sp>
        <p:nvSpPr>
          <p:cNvPr id="10" name="Shape 7"/>
          <p:cNvSpPr/>
          <p:nvPr/>
        </p:nvSpPr>
        <p:spPr>
          <a:xfrm>
            <a:off x="1474232" y="5179338"/>
            <a:ext cx="170021" cy="1216223"/>
          </a:xfrm>
          <a:prstGeom prst="roundRect">
            <a:avLst>
              <a:gd name="adj" fmla="val 56033"/>
            </a:avLst>
          </a:prstGeom>
          <a:solidFill>
            <a:srgbClr val="31136C"/>
          </a:solidFill>
          <a:ln w="7620">
            <a:solidFill>
              <a:srgbClr val="4A2C85"/>
            </a:solidFill>
            <a:prstDash val="solid"/>
          </a:ln>
        </p:spPr>
        <p:txBody>
          <a:bodyPr/>
          <a:lstStyle/>
          <a:p>
            <a:endParaRPr lang="en-US"/>
          </a:p>
        </p:txBody>
      </p:sp>
      <p:sp>
        <p:nvSpPr>
          <p:cNvPr id="11" name="Text 8"/>
          <p:cNvSpPr/>
          <p:nvPr/>
        </p:nvSpPr>
        <p:spPr>
          <a:xfrm>
            <a:off x="1984415" y="517933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Simple Surrender</a:t>
            </a:r>
            <a:endParaRPr lang="en-US" sz="2200" dirty="0"/>
          </a:p>
        </p:txBody>
      </p:sp>
      <p:sp>
        <p:nvSpPr>
          <p:cNvPr id="12" name="Text 9"/>
          <p:cNvSpPr/>
          <p:nvPr/>
        </p:nvSpPr>
        <p:spPr>
          <a:xfrm>
            <a:off x="1984415" y="5669756"/>
            <a:ext cx="6365796"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Five words contain a universe of relationship: "Jesus, I trust in You."</a:t>
            </a:r>
            <a:endParaRPr lang="en-US" sz="17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073473"/>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A Final Prayer from the Depths</a:t>
            </a:r>
            <a:endParaRPr lang="en-US" sz="4450" dirty="0"/>
          </a:p>
        </p:txBody>
      </p:sp>
      <p:sp>
        <p:nvSpPr>
          <p:cNvPr id="4" name="Text 1"/>
          <p:cNvSpPr/>
          <p:nvPr/>
        </p:nvSpPr>
        <p:spPr>
          <a:xfrm>
            <a:off x="1133951" y="4086344"/>
            <a:ext cx="7216259" cy="1814513"/>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Jesus, Divine Mercy— Go where I do not know how to go. Enter the rooms within me that remain unlit. Speak into the places I have kept hidden, even from You. Let Your mercy not only cleanse me, but claim me. Let it become my resting place, my beginning again. Dwell in the marrow of my soul. Let every breath echo: Jesus, I trust in You.</a:t>
            </a:r>
            <a:endParaRPr lang="en-US" sz="1750" dirty="0"/>
          </a:p>
        </p:txBody>
      </p:sp>
      <p:sp>
        <p:nvSpPr>
          <p:cNvPr id="5" name="Shape 2"/>
          <p:cNvSpPr/>
          <p:nvPr/>
        </p:nvSpPr>
        <p:spPr>
          <a:xfrm>
            <a:off x="793790" y="3831193"/>
            <a:ext cx="30480" cy="2324814"/>
          </a:xfrm>
          <a:prstGeom prst="rect">
            <a:avLst/>
          </a:prstGeom>
          <a:solidFill>
            <a:srgbClr val="481C9E"/>
          </a:solidFill>
          <a:ln/>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996791"/>
            <a:ext cx="7904798"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St. Faustina: Scribe of Mercy</a:t>
            </a:r>
            <a:endParaRPr lang="en-US" sz="4450" dirty="0"/>
          </a:p>
        </p:txBody>
      </p:sp>
      <p:sp>
        <p:nvSpPr>
          <p:cNvPr id="3" name="Text 1"/>
          <p:cNvSpPr/>
          <p:nvPr/>
        </p:nvSpPr>
        <p:spPr>
          <a:xfrm>
            <a:off x="793790" y="2272546"/>
            <a:ext cx="3136940" cy="354330"/>
          </a:xfrm>
          <a:prstGeom prst="rect">
            <a:avLst/>
          </a:prstGeom>
          <a:noFill/>
          <a:ln/>
        </p:spPr>
        <p:txBody>
          <a:bodyPr wrap="none" lIns="0" tIns="0" rIns="0" bIns="0" rtlCol="0" anchor="t"/>
          <a:lstStyle/>
          <a:p>
            <a:pPr marL="0" indent="0" algn="l">
              <a:lnSpc>
                <a:spcPts val="2750"/>
              </a:lnSpc>
              <a:buNone/>
            </a:pPr>
            <a:r>
              <a:rPr lang="en-US" sz="2200" dirty="0">
                <a:solidFill>
                  <a:srgbClr val="F2F0F4"/>
                </a:solidFill>
                <a:latin typeface="Montserrat" pitchFamily="34" charset="0"/>
                <a:ea typeface="Montserrat" pitchFamily="34" charset="-122"/>
                <a:cs typeface="Montserrat" pitchFamily="34" charset="-120"/>
              </a:rPr>
              <a:t>Woman of Experience</a:t>
            </a:r>
            <a:endParaRPr lang="en-US" sz="2200" dirty="0"/>
          </a:p>
        </p:txBody>
      </p:sp>
      <p:sp>
        <p:nvSpPr>
          <p:cNvPr id="4" name="Text 2"/>
          <p:cNvSpPr/>
          <p:nvPr/>
        </p:nvSpPr>
        <p:spPr>
          <a:xfrm>
            <a:off x="793790" y="2853690"/>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St. Faustina was not a saint of theory. She was a woman of tears, silence, and visions.</a:t>
            </a:r>
            <a:endParaRPr lang="en-US" sz="1750" dirty="0"/>
          </a:p>
        </p:txBody>
      </p:sp>
      <p:sp>
        <p:nvSpPr>
          <p:cNvPr id="5" name="Text 3"/>
          <p:cNvSpPr/>
          <p:nvPr/>
        </p:nvSpPr>
        <p:spPr>
          <a:xfrm>
            <a:off x="793790" y="3783568"/>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Christ chose her to be the </a:t>
            </a:r>
            <a:r>
              <a:rPr lang="en-US" sz="1750" b="1" dirty="0">
                <a:solidFill>
                  <a:srgbClr val="DCD7E5"/>
                </a:solidFill>
                <a:latin typeface="Heebo Light" pitchFamily="34" charset="0"/>
                <a:ea typeface="Heebo Light" pitchFamily="34" charset="-122"/>
                <a:cs typeface="Heebo Light" pitchFamily="34" charset="-120"/>
              </a:rPr>
              <a:t>scribe of mercy</a:t>
            </a:r>
            <a:r>
              <a:rPr lang="en-US" sz="1750" dirty="0">
                <a:solidFill>
                  <a:srgbClr val="DCD7E5"/>
                </a:solidFill>
                <a:latin typeface="Heebo Light" pitchFamily="34" charset="0"/>
                <a:ea typeface="Heebo Light" pitchFamily="34" charset="-122"/>
                <a:cs typeface="Heebo Light" pitchFamily="34" charset="-120"/>
              </a:rPr>
              <a:t>, to tell the world that </a:t>
            </a:r>
            <a:r>
              <a:rPr lang="en-US" sz="1750" i="1" dirty="0">
                <a:solidFill>
                  <a:srgbClr val="DCD7E5"/>
                </a:solidFill>
                <a:latin typeface="Heebo Light" pitchFamily="34" charset="0"/>
                <a:ea typeface="Heebo Light" pitchFamily="34" charset="-122"/>
                <a:cs typeface="Heebo Light" pitchFamily="34" charset="-120"/>
              </a:rPr>
              <a:t>God is not indifferent to our agony</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pic>
        <p:nvPicPr>
          <p:cNvPr id="6" name="Image 0" descr="preencoded.png"/>
          <p:cNvPicPr>
            <a:picLocks noChangeAspect="1"/>
          </p:cNvPicPr>
          <p:nvPr/>
        </p:nvPicPr>
        <p:blipFill>
          <a:blip r:embed="rId3"/>
          <a:stretch>
            <a:fillRect/>
          </a:stretch>
        </p:blipFill>
        <p:spPr>
          <a:xfrm>
            <a:off x="7599521" y="2300883"/>
            <a:ext cx="6244709" cy="3746778"/>
          </a:xfrm>
          <a:prstGeom prst="rect">
            <a:avLst/>
          </a:prstGeom>
        </p:spPr>
      </p:pic>
      <p:sp>
        <p:nvSpPr>
          <p:cNvPr id="7" name="Text 4"/>
          <p:cNvSpPr/>
          <p:nvPr/>
        </p:nvSpPr>
        <p:spPr>
          <a:xfrm>
            <a:off x="7599521" y="6302812"/>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She heard Christ's Heart speak not in abstraction, but in aching clarity.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899416"/>
            <a:ext cx="8859083"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Words of Christ to Faustina</a:t>
            </a:r>
            <a:endParaRPr lang="en-US" sz="4450" dirty="0"/>
          </a:p>
        </p:txBody>
      </p:sp>
      <p:sp>
        <p:nvSpPr>
          <p:cNvPr id="4" name="Text 1"/>
          <p:cNvSpPr/>
          <p:nvPr/>
        </p:nvSpPr>
        <p:spPr>
          <a:xfrm>
            <a:off x="1133951" y="5203508"/>
            <a:ext cx="12702659"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Feast of Mercy emerged from My very depths of tenderness… Mankind will not have peace until it turns to the Fount of My mercy.</a:t>
            </a:r>
            <a:endParaRPr lang="en-US" sz="1750" dirty="0"/>
          </a:p>
        </p:txBody>
      </p:sp>
      <p:sp>
        <p:nvSpPr>
          <p:cNvPr id="5" name="Shape 2"/>
          <p:cNvSpPr/>
          <p:nvPr/>
        </p:nvSpPr>
        <p:spPr>
          <a:xfrm>
            <a:off x="793790" y="4948357"/>
            <a:ext cx="30480" cy="1236107"/>
          </a:xfrm>
          <a:prstGeom prst="rect">
            <a:avLst/>
          </a:prstGeom>
          <a:solidFill>
            <a:srgbClr val="481C9E"/>
          </a:solidFill>
          <a:ln/>
        </p:spPr>
        <p:txBody>
          <a:bodyPr/>
          <a:lstStyle/>
          <a:p>
            <a:endParaRPr lang="en-US"/>
          </a:p>
        </p:txBody>
      </p:sp>
      <p:sp>
        <p:nvSpPr>
          <p:cNvPr id="6" name="Text 3"/>
          <p:cNvSpPr/>
          <p:nvPr/>
        </p:nvSpPr>
        <p:spPr>
          <a:xfrm>
            <a:off x="793790" y="6439614"/>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This "fount" is not merely sacramental—it is </a:t>
            </a:r>
            <a:r>
              <a:rPr lang="en-US" sz="1750" b="1" dirty="0">
                <a:solidFill>
                  <a:srgbClr val="DCD7E5"/>
                </a:solidFill>
                <a:latin typeface="Heebo Light" pitchFamily="34" charset="0"/>
                <a:ea typeface="Heebo Light" pitchFamily="34" charset="-122"/>
                <a:cs typeface="Heebo Light" pitchFamily="34" charset="-120"/>
              </a:rPr>
              <a:t>existential</a:t>
            </a:r>
            <a:r>
              <a:rPr lang="en-US" sz="1750" dirty="0">
                <a:solidFill>
                  <a:srgbClr val="DCD7E5"/>
                </a:solidFill>
                <a:latin typeface="Heebo Light" pitchFamily="34" charset="0"/>
                <a:ea typeface="Heebo Light" pitchFamily="34" charset="-122"/>
                <a:cs typeface="Heebo Light" pitchFamily="34" charset="-120"/>
              </a:rPr>
              <a:t>. It is Christ Himself: the open side, the pierced flesh, the bleeding mercy that </a:t>
            </a:r>
            <a:r>
              <a:rPr lang="en-US" sz="1750" b="1" dirty="0">
                <a:solidFill>
                  <a:srgbClr val="DCD7E5"/>
                </a:solidFill>
                <a:latin typeface="Heebo Light" pitchFamily="34" charset="0"/>
                <a:ea typeface="Heebo Light" pitchFamily="34" charset="-122"/>
                <a:cs typeface="Heebo Light" pitchFamily="34" charset="-120"/>
              </a:rPr>
              <a:t>calls the soul home</a:t>
            </a:r>
            <a:r>
              <a:rPr lang="en-US" sz="1750" dirty="0">
                <a:solidFill>
                  <a:srgbClr val="DCD7E5"/>
                </a:solidFill>
                <a:latin typeface="Heebo Light" pitchFamily="34" charset="0"/>
                <a:ea typeface="Heebo Light" pitchFamily="34" charset="-122"/>
                <a:cs typeface="Heebo Light" pitchFamily="34" charset="-120"/>
              </a:rPr>
              <a:t>.</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34628"/>
            <a:ext cx="7303294"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Mercy's Existential Nature</a:t>
            </a:r>
            <a:endParaRPr lang="en-US" sz="4450" dirty="0"/>
          </a:p>
        </p:txBody>
      </p:sp>
      <p:pic>
        <p:nvPicPr>
          <p:cNvPr id="3" name="Image 0" descr="preencoded.png"/>
          <p:cNvPicPr>
            <a:picLocks noChangeAspect="1"/>
          </p:cNvPicPr>
          <p:nvPr/>
        </p:nvPicPr>
        <p:blipFill>
          <a:blip r:embed="rId3"/>
          <a:stretch>
            <a:fillRect/>
          </a:stretch>
        </p:blipFill>
        <p:spPr>
          <a:xfrm>
            <a:off x="3247430" y="1997035"/>
            <a:ext cx="1614011" cy="1306949"/>
          </a:xfrm>
          <a:prstGeom prst="rect">
            <a:avLst/>
          </a:prstGeom>
        </p:spPr>
      </p:pic>
      <p:pic>
        <p:nvPicPr>
          <p:cNvPr id="4" name="Image 1" descr="preencoded.png"/>
          <p:cNvPicPr>
            <a:picLocks noChangeAspect="1"/>
          </p:cNvPicPr>
          <p:nvPr/>
        </p:nvPicPr>
        <p:blipFill>
          <a:blip r:embed="rId4"/>
          <a:stretch>
            <a:fillRect/>
          </a:stretch>
        </p:blipFill>
        <p:spPr>
          <a:xfrm>
            <a:off x="3894892" y="2613065"/>
            <a:ext cx="318968" cy="398621"/>
          </a:xfrm>
          <a:prstGeom prst="rect">
            <a:avLst/>
          </a:prstGeom>
        </p:spPr>
      </p:pic>
      <p:sp>
        <p:nvSpPr>
          <p:cNvPr id="5" name="Text 1"/>
          <p:cNvSpPr/>
          <p:nvPr/>
        </p:nvSpPr>
        <p:spPr>
          <a:xfrm>
            <a:off x="5088255" y="22238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Christ Himself</a:t>
            </a:r>
            <a:endParaRPr lang="en-US" sz="2200" dirty="0"/>
          </a:p>
        </p:txBody>
      </p:sp>
      <p:sp>
        <p:nvSpPr>
          <p:cNvPr id="6" name="Text 2"/>
          <p:cNvSpPr/>
          <p:nvPr/>
        </p:nvSpPr>
        <p:spPr>
          <a:xfrm>
            <a:off x="5088255" y="2714268"/>
            <a:ext cx="3060978"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embodiment of divine love</a:t>
            </a:r>
            <a:endParaRPr lang="en-US" sz="1750" dirty="0"/>
          </a:p>
        </p:txBody>
      </p:sp>
      <p:sp>
        <p:nvSpPr>
          <p:cNvPr id="7" name="Shape 3"/>
          <p:cNvSpPr/>
          <p:nvPr/>
        </p:nvSpPr>
        <p:spPr>
          <a:xfrm>
            <a:off x="4918115" y="3317081"/>
            <a:ext cx="8861822" cy="15240"/>
          </a:xfrm>
          <a:prstGeom prst="roundRect">
            <a:avLst>
              <a:gd name="adj" fmla="val 625116"/>
            </a:avLst>
          </a:prstGeom>
          <a:solidFill>
            <a:srgbClr val="4A2C85"/>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40424" y="3360658"/>
            <a:ext cx="3228022" cy="1306949"/>
          </a:xfrm>
          <a:prstGeom prst="rect">
            <a:avLst/>
          </a:prstGeom>
        </p:spPr>
      </p:pic>
      <p:pic>
        <p:nvPicPr>
          <p:cNvPr id="9" name="Image 3" descr="preencoded.png"/>
          <p:cNvPicPr>
            <a:picLocks noChangeAspect="1"/>
          </p:cNvPicPr>
          <p:nvPr/>
        </p:nvPicPr>
        <p:blipFill>
          <a:blip r:embed="rId6"/>
          <a:stretch>
            <a:fillRect/>
          </a:stretch>
        </p:blipFill>
        <p:spPr>
          <a:xfrm>
            <a:off x="3894892" y="3814762"/>
            <a:ext cx="318968" cy="398621"/>
          </a:xfrm>
          <a:prstGeom prst="rect">
            <a:avLst/>
          </a:prstGeom>
        </p:spPr>
      </p:pic>
      <p:sp>
        <p:nvSpPr>
          <p:cNvPr id="10" name="Text 4"/>
          <p:cNvSpPr/>
          <p:nvPr/>
        </p:nvSpPr>
        <p:spPr>
          <a:xfrm>
            <a:off x="5895261" y="3587472"/>
            <a:ext cx="2570678"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The Open Side</a:t>
            </a:r>
            <a:endParaRPr lang="en-US" sz="2200" dirty="0"/>
          </a:p>
        </p:txBody>
      </p:sp>
      <p:sp>
        <p:nvSpPr>
          <p:cNvPr id="11" name="Text 5"/>
          <p:cNvSpPr/>
          <p:nvPr/>
        </p:nvSpPr>
        <p:spPr>
          <a:xfrm>
            <a:off x="5895261" y="4077891"/>
            <a:ext cx="2570678"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Vulnerability made sacred</a:t>
            </a:r>
            <a:endParaRPr lang="en-US" sz="1750" dirty="0"/>
          </a:p>
        </p:txBody>
      </p:sp>
      <p:sp>
        <p:nvSpPr>
          <p:cNvPr id="12" name="Shape 6"/>
          <p:cNvSpPr/>
          <p:nvPr/>
        </p:nvSpPr>
        <p:spPr>
          <a:xfrm>
            <a:off x="5725120" y="4680704"/>
            <a:ext cx="8054816" cy="15240"/>
          </a:xfrm>
          <a:prstGeom prst="roundRect">
            <a:avLst>
              <a:gd name="adj" fmla="val 625116"/>
            </a:avLst>
          </a:prstGeom>
          <a:solidFill>
            <a:srgbClr val="4A2C85"/>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33418" y="4724281"/>
            <a:ext cx="4842034" cy="1306949"/>
          </a:xfrm>
          <a:prstGeom prst="rect">
            <a:avLst/>
          </a:prstGeom>
        </p:spPr>
      </p:pic>
      <p:pic>
        <p:nvPicPr>
          <p:cNvPr id="14" name="Image 5" descr="preencoded.png"/>
          <p:cNvPicPr>
            <a:picLocks noChangeAspect="1"/>
          </p:cNvPicPr>
          <p:nvPr/>
        </p:nvPicPr>
        <p:blipFill>
          <a:blip r:embed="rId8"/>
          <a:stretch>
            <a:fillRect/>
          </a:stretch>
        </p:blipFill>
        <p:spPr>
          <a:xfrm>
            <a:off x="3894892" y="5178385"/>
            <a:ext cx="318968" cy="398621"/>
          </a:xfrm>
          <a:prstGeom prst="rect">
            <a:avLst/>
          </a:prstGeom>
        </p:spPr>
      </p:pic>
      <p:sp>
        <p:nvSpPr>
          <p:cNvPr id="15" name="Text 7"/>
          <p:cNvSpPr/>
          <p:nvPr/>
        </p:nvSpPr>
        <p:spPr>
          <a:xfrm>
            <a:off x="6702266" y="49510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The Pierced Flesh</a:t>
            </a:r>
            <a:endParaRPr lang="en-US" sz="2200" dirty="0"/>
          </a:p>
        </p:txBody>
      </p:sp>
      <p:sp>
        <p:nvSpPr>
          <p:cNvPr id="16" name="Text 8"/>
          <p:cNvSpPr/>
          <p:nvPr/>
        </p:nvSpPr>
        <p:spPr>
          <a:xfrm>
            <a:off x="6702266" y="5441513"/>
            <a:ext cx="3227546"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Suffering transformed to healing</a:t>
            </a:r>
            <a:endParaRPr lang="en-US" sz="1750" dirty="0"/>
          </a:p>
        </p:txBody>
      </p:sp>
      <p:sp>
        <p:nvSpPr>
          <p:cNvPr id="17" name="Shape 9"/>
          <p:cNvSpPr/>
          <p:nvPr/>
        </p:nvSpPr>
        <p:spPr>
          <a:xfrm>
            <a:off x="6532126" y="6044327"/>
            <a:ext cx="7247811" cy="15240"/>
          </a:xfrm>
          <a:prstGeom prst="roundRect">
            <a:avLst>
              <a:gd name="adj" fmla="val 625116"/>
            </a:avLst>
          </a:prstGeom>
          <a:solidFill>
            <a:srgbClr val="4A2C85"/>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26294" y="6087904"/>
            <a:ext cx="6456164" cy="1306949"/>
          </a:xfrm>
          <a:prstGeom prst="rect">
            <a:avLst/>
          </a:prstGeom>
        </p:spPr>
      </p:pic>
      <p:pic>
        <p:nvPicPr>
          <p:cNvPr id="19" name="Image 7" descr="preencoded.png"/>
          <p:cNvPicPr>
            <a:picLocks noChangeAspect="1"/>
          </p:cNvPicPr>
          <p:nvPr/>
        </p:nvPicPr>
        <p:blipFill>
          <a:blip r:embed="rId10"/>
          <a:stretch>
            <a:fillRect/>
          </a:stretch>
        </p:blipFill>
        <p:spPr>
          <a:xfrm>
            <a:off x="3894773" y="6542008"/>
            <a:ext cx="318968" cy="398621"/>
          </a:xfrm>
          <a:prstGeom prst="rect">
            <a:avLst/>
          </a:prstGeom>
        </p:spPr>
      </p:pic>
      <p:sp>
        <p:nvSpPr>
          <p:cNvPr id="20" name="Text 10"/>
          <p:cNvSpPr/>
          <p:nvPr/>
        </p:nvSpPr>
        <p:spPr>
          <a:xfrm>
            <a:off x="7509272" y="6314718"/>
            <a:ext cx="2720340"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The Call Home</a:t>
            </a:r>
            <a:endParaRPr lang="en-US" sz="2200" dirty="0"/>
          </a:p>
        </p:txBody>
      </p:sp>
      <p:sp>
        <p:nvSpPr>
          <p:cNvPr id="21" name="Text 11"/>
          <p:cNvSpPr/>
          <p:nvPr/>
        </p:nvSpPr>
        <p:spPr>
          <a:xfrm>
            <a:off x="7509272" y="6805136"/>
            <a:ext cx="2720340"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Invitation to divine intimacy</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59825"/>
            <a:ext cx="6035516"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Descent of Grace</a:t>
            </a:r>
            <a:endParaRPr lang="en-US" sz="4450" dirty="0"/>
          </a:p>
        </p:txBody>
      </p:sp>
      <p:sp>
        <p:nvSpPr>
          <p:cNvPr id="3" name="Shape 1"/>
          <p:cNvSpPr/>
          <p:nvPr/>
        </p:nvSpPr>
        <p:spPr>
          <a:xfrm>
            <a:off x="793790" y="2622233"/>
            <a:ext cx="2173724" cy="1306949"/>
          </a:xfrm>
          <a:prstGeom prst="roundRect">
            <a:avLst>
              <a:gd name="adj" fmla="val 7289"/>
            </a:avLst>
          </a:prstGeom>
          <a:solidFill>
            <a:srgbClr val="31136C"/>
          </a:solidFill>
          <a:ln w="7620">
            <a:solidFill>
              <a:srgbClr val="4A2C85"/>
            </a:solidFill>
            <a:prstDash val="solid"/>
          </a:ln>
        </p:spPr>
        <p:txBody>
          <a:bodyPr/>
          <a:lstStyle/>
          <a:p>
            <a:endParaRPr lang="en-US"/>
          </a:p>
        </p:txBody>
      </p:sp>
      <p:sp>
        <p:nvSpPr>
          <p:cNvPr id="4" name="Text 2"/>
          <p:cNvSpPr/>
          <p:nvPr/>
        </p:nvSpPr>
        <p:spPr>
          <a:xfrm>
            <a:off x="1721167" y="3076337"/>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DCD7E5"/>
                </a:solidFill>
                <a:latin typeface="Montserrat" pitchFamily="34" charset="0"/>
                <a:ea typeface="Montserrat" pitchFamily="34" charset="-122"/>
                <a:cs typeface="Montserrat" pitchFamily="34" charset="-120"/>
              </a:rPr>
              <a:t>1</a:t>
            </a:r>
            <a:endParaRPr lang="en-US" sz="2500" dirty="0"/>
          </a:p>
        </p:txBody>
      </p:sp>
      <p:sp>
        <p:nvSpPr>
          <p:cNvPr id="5" name="Text 3"/>
          <p:cNvSpPr/>
          <p:nvPr/>
        </p:nvSpPr>
        <p:spPr>
          <a:xfrm>
            <a:off x="3194328" y="2849047"/>
            <a:ext cx="375785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Meeting Us Where We Are</a:t>
            </a:r>
            <a:endParaRPr lang="en-US" sz="2200" dirty="0"/>
          </a:p>
        </p:txBody>
      </p:sp>
      <p:sp>
        <p:nvSpPr>
          <p:cNvPr id="6" name="Text 4"/>
          <p:cNvSpPr/>
          <p:nvPr/>
        </p:nvSpPr>
        <p:spPr>
          <a:xfrm>
            <a:off x="3194328" y="3339465"/>
            <a:ext cx="544710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God's willingness to encounter us in our darkest places</a:t>
            </a:r>
            <a:endParaRPr lang="en-US" sz="1750" dirty="0"/>
          </a:p>
        </p:txBody>
      </p:sp>
      <p:sp>
        <p:nvSpPr>
          <p:cNvPr id="7" name="Shape 5"/>
          <p:cNvSpPr/>
          <p:nvPr/>
        </p:nvSpPr>
        <p:spPr>
          <a:xfrm>
            <a:off x="3080861" y="3913942"/>
            <a:ext cx="10642402" cy="15240"/>
          </a:xfrm>
          <a:prstGeom prst="roundRect">
            <a:avLst>
              <a:gd name="adj" fmla="val 625116"/>
            </a:avLst>
          </a:prstGeom>
          <a:solidFill>
            <a:srgbClr val="4A2C85"/>
          </a:solidFill>
          <a:ln/>
        </p:spPr>
        <p:txBody>
          <a:bodyPr/>
          <a:lstStyle/>
          <a:p>
            <a:endParaRPr lang="en-US"/>
          </a:p>
        </p:txBody>
      </p:sp>
      <p:sp>
        <p:nvSpPr>
          <p:cNvPr id="8" name="Shape 6"/>
          <p:cNvSpPr/>
          <p:nvPr/>
        </p:nvSpPr>
        <p:spPr>
          <a:xfrm>
            <a:off x="793790" y="4042529"/>
            <a:ext cx="4347567" cy="1306949"/>
          </a:xfrm>
          <a:prstGeom prst="roundRect">
            <a:avLst>
              <a:gd name="adj" fmla="val 7289"/>
            </a:avLst>
          </a:prstGeom>
          <a:solidFill>
            <a:srgbClr val="31136C"/>
          </a:solidFill>
          <a:ln w="7620">
            <a:solidFill>
              <a:srgbClr val="4A2C85"/>
            </a:solidFill>
            <a:prstDash val="solid"/>
          </a:ln>
        </p:spPr>
        <p:txBody>
          <a:bodyPr/>
          <a:lstStyle/>
          <a:p>
            <a:endParaRPr lang="en-US"/>
          </a:p>
        </p:txBody>
      </p:sp>
      <p:sp>
        <p:nvSpPr>
          <p:cNvPr id="9" name="Text 7"/>
          <p:cNvSpPr/>
          <p:nvPr/>
        </p:nvSpPr>
        <p:spPr>
          <a:xfrm>
            <a:off x="2808089" y="4496633"/>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DCD7E5"/>
                </a:solidFill>
                <a:latin typeface="Montserrat" pitchFamily="34" charset="0"/>
                <a:ea typeface="Montserrat" pitchFamily="34" charset="-122"/>
                <a:cs typeface="Montserrat" pitchFamily="34" charset="-120"/>
              </a:rPr>
              <a:t>2</a:t>
            </a:r>
            <a:endParaRPr lang="en-US" sz="2500" dirty="0"/>
          </a:p>
        </p:txBody>
      </p:sp>
      <p:sp>
        <p:nvSpPr>
          <p:cNvPr id="10" name="Text 8"/>
          <p:cNvSpPr/>
          <p:nvPr/>
        </p:nvSpPr>
        <p:spPr>
          <a:xfrm>
            <a:off x="5368171" y="426934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Entering Our Story</a:t>
            </a:r>
            <a:endParaRPr lang="en-US" sz="2200" dirty="0"/>
          </a:p>
        </p:txBody>
      </p:sp>
      <p:sp>
        <p:nvSpPr>
          <p:cNvPr id="11" name="Text 9"/>
          <p:cNvSpPr/>
          <p:nvPr/>
        </p:nvSpPr>
        <p:spPr>
          <a:xfrm>
            <a:off x="5368171" y="4759762"/>
            <a:ext cx="4740354"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Mercy penetrates the narrative beneath our sins</a:t>
            </a:r>
            <a:endParaRPr lang="en-US" sz="1750" dirty="0"/>
          </a:p>
        </p:txBody>
      </p:sp>
      <p:sp>
        <p:nvSpPr>
          <p:cNvPr id="12" name="Shape 10"/>
          <p:cNvSpPr/>
          <p:nvPr/>
        </p:nvSpPr>
        <p:spPr>
          <a:xfrm>
            <a:off x="5254704" y="5334238"/>
            <a:ext cx="8468558" cy="15240"/>
          </a:xfrm>
          <a:prstGeom prst="roundRect">
            <a:avLst>
              <a:gd name="adj" fmla="val 625116"/>
            </a:avLst>
          </a:prstGeom>
          <a:solidFill>
            <a:srgbClr val="4A2C85"/>
          </a:solidFill>
          <a:ln/>
        </p:spPr>
        <p:txBody>
          <a:bodyPr/>
          <a:lstStyle/>
          <a:p>
            <a:endParaRPr lang="en-US"/>
          </a:p>
        </p:txBody>
      </p:sp>
      <p:sp>
        <p:nvSpPr>
          <p:cNvPr id="13" name="Shape 11"/>
          <p:cNvSpPr/>
          <p:nvPr/>
        </p:nvSpPr>
        <p:spPr>
          <a:xfrm>
            <a:off x="793790" y="5462826"/>
            <a:ext cx="6521410" cy="1306949"/>
          </a:xfrm>
          <a:prstGeom prst="roundRect">
            <a:avLst>
              <a:gd name="adj" fmla="val 7289"/>
            </a:avLst>
          </a:prstGeom>
          <a:solidFill>
            <a:srgbClr val="31136C"/>
          </a:solidFill>
          <a:ln w="7620">
            <a:solidFill>
              <a:srgbClr val="4A2C85"/>
            </a:solidFill>
            <a:prstDash val="solid"/>
          </a:ln>
        </p:spPr>
        <p:txBody>
          <a:bodyPr/>
          <a:lstStyle/>
          <a:p>
            <a:endParaRPr lang="en-US"/>
          </a:p>
        </p:txBody>
      </p:sp>
      <p:sp>
        <p:nvSpPr>
          <p:cNvPr id="14" name="Text 12"/>
          <p:cNvSpPr/>
          <p:nvPr/>
        </p:nvSpPr>
        <p:spPr>
          <a:xfrm>
            <a:off x="3895011" y="5916930"/>
            <a:ext cx="318968" cy="398621"/>
          </a:xfrm>
          <a:prstGeom prst="rect">
            <a:avLst/>
          </a:prstGeom>
          <a:noFill/>
          <a:ln/>
        </p:spPr>
        <p:txBody>
          <a:bodyPr wrap="none" lIns="0" tIns="0" rIns="0" bIns="0" rtlCol="0" anchor="t"/>
          <a:lstStyle/>
          <a:p>
            <a:pPr marL="0" indent="0" algn="ctr">
              <a:lnSpc>
                <a:spcPts val="4000"/>
              </a:lnSpc>
              <a:buNone/>
            </a:pPr>
            <a:r>
              <a:rPr lang="en-US" sz="2500" dirty="0">
                <a:solidFill>
                  <a:srgbClr val="DCD7E5"/>
                </a:solidFill>
                <a:latin typeface="Montserrat" pitchFamily="34" charset="0"/>
                <a:ea typeface="Montserrat" pitchFamily="34" charset="-122"/>
                <a:cs typeface="Montserrat" pitchFamily="34" charset="-120"/>
              </a:rPr>
              <a:t>3</a:t>
            </a:r>
            <a:endParaRPr lang="en-US" sz="2500" dirty="0"/>
          </a:p>
        </p:txBody>
      </p:sp>
      <p:sp>
        <p:nvSpPr>
          <p:cNvPr id="15" name="Text 13"/>
          <p:cNvSpPr/>
          <p:nvPr/>
        </p:nvSpPr>
        <p:spPr>
          <a:xfrm>
            <a:off x="7542014" y="5689640"/>
            <a:ext cx="3726061"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Walking Through Memory</a:t>
            </a:r>
            <a:endParaRPr lang="en-US" sz="2200" dirty="0"/>
          </a:p>
        </p:txBody>
      </p:sp>
      <p:sp>
        <p:nvSpPr>
          <p:cNvPr id="16" name="Text 14"/>
          <p:cNvSpPr/>
          <p:nvPr/>
        </p:nvSpPr>
        <p:spPr>
          <a:xfrm>
            <a:off x="7542014" y="6180058"/>
            <a:ext cx="3726061"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It traverses our past without recoiling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6151"/>
            <a:ext cx="7375803" cy="708779"/>
          </a:xfrm>
          <a:prstGeom prst="rect">
            <a:avLst/>
          </a:prstGeom>
          <a:noFill/>
          <a:ln/>
        </p:spPr>
        <p:txBody>
          <a:bodyPr wrap="none" lIns="0" tIns="0" rIns="0" bIns="0" rtlCol="0" anchor="t"/>
          <a:lstStyle/>
          <a:p>
            <a:pPr marL="0" indent="0" algn="l">
              <a:lnSpc>
                <a:spcPts val="5550"/>
              </a:lnSpc>
              <a:buNone/>
            </a:pPr>
            <a:r>
              <a:rPr lang="en-US" sz="4450" dirty="0">
                <a:solidFill>
                  <a:srgbClr val="F2F0F4"/>
                </a:solidFill>
                <a:latin typeface="Montserrat" pitchFamily="34" charset="0"/>
                <a:ea typeface="Montserrat" pitchFamily="34" charset="-122"/>
                <a:cs typeface="Montserrat" pitchFamily="34" charset="-120"/>
              </a:rPr>
              <a:t>The Story Beneath the Sin</a:t>
            </a:r>
            <a:endParaRPr lang="en-US" sz="4450" dirty="0"/>
          </a:p>
        </p:txBody>
      </p:sp>
      <p:sp>
        <p:nvSpPr>
          <p:cNvPr id="4" name="Shape 1"/>
          <p:cNvSpPr/>
          <p:nvPr/>
        </p:nvSpPr>
        <p:spPr>
          <a:xfrm>
            <a:off x="1048941" y="1685092"/>
            <a:ext cx="30480" cy="5908238"/>
          </a:xfrm>
          <a:prstGeom prst="roundRect">
            <a:avLst>
              <a:gd name="adj" fmla="val 312558"/>
            </a:avLst>
          </a:prstGeom>
          <a:solidFill>
            <a:srgbClr val="4A2C85"/>
          </a:solidFill>
          <a:ln/>
        </p:spPr>
        <p:txBody>
          <a:bodyPr/>
          <a:lstStyle/>
          <a:p>
            <a:endParaRPr lang="en-US"/>
          </a:p>
        </p:txBody>
      </p:sp>
      <p:sp>
        <p:nvSpPr>
          <p:cNvPr id="5" name="Shape 2"/>
          <p:cNvSpPr/>
          <p:nvPr/>
        </p:nvSpPr>
        <p:spPr>
          <a:xfrm>
            <a:off x="1273612" y="2180153"/>
            <a:ext cx="680442" cy="30480"/>
          </a:xfrm>
          <a:prstGeom prst="roundRect">
            <a:avLst>
              <a:gd name="adj" fmla="val 312558"/>
            </a:avLst>
          </a:prstGeom>
          <a:solidFill>
            <a:srgbClr val="4A2C85"/>
          </a:solidFill>
          <a:ln/>
        </p:spPr>
        <p:txBody>
          <a:bodyPr/>
          <a:lstStyle/>
          <a:p>
            <a:endParaRPr lang="en-US"/>
          </a:p>
        </p:txBody>
      </p:sp>
      <p:sp>
        <p:nvSpPr>
          <p:cNvPr id="6" name="Shape 3"/>
          <p:cNvSpPr/>
          <p:nvPr/>
        </p:nvSpPr>
        <p:spPr>
          <a:xfrm>
            <a:off x="793790" y="1940243"/>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7" name="Image 1" descr="preencoded.png"/>
          <p:cNvPicPr>
            <a:picLocks noChangeAspect="1"/>
          </p:cNvPicPr>
          <p:nvPr/>
        </p:nvPicPr>
        <p:blipFill>
          <a:blip r:embed="rId4"/>
          <a:stretch>
            <a:fillRect/>
          </a:stretch>
        </p:blipFill>
        <p:spPr>
          <a:xfrm>
            <a:off x="878860" y="1982748"/>
            <a:ext cx="340162" cy="425291"/>
          </a:xfrm>
          <a:prstGeom prst="rect">
            <a:avLst/>
          </a:prstGeom>
        </p:spPr>
      </p:pic>
      <p:sp>
        <p:nvSpPr>
          <p:cNvPr id="8" name="Text 4"/>
          <p:cNvSpPr/>
          <p:nvPr/>
        </p:nvSpPr>
        <p:spPr>
          <a:xfrm>
            <a:off x="2183011" y="191190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Childhood Grief</a:t>
            </a:r>
            <a:endParaRPr lang="en-US" sz="2200" dirty="0"/>
          </a:p>
        </p:txBody>
      </p:sp>
      <p:sp>
        <p:nvSpPr>
          <p:cNvPr id="9" name="Text 5"/>
          <p:cNvSpPr/>
          <p:nvPr/>
        </p:nvSpPr>
        <p:spPr>
          <a:xfrm>
            <a:off x="2183011" y="2402324"/>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sorrow that hardened into bitterness over time.</a:t>
            </a:r>
            <a:endParaRPr lang="en-US" sz="1750" dirty="0"/>
          </a:p>
        </p:txBody>
      </p:sp>
      <p:sp>
        <p:nvSpPr>
          <p:cNvPr id="10" name="Shape 6"/>
          <p:cNvSpPr/>
          <p:nvPr/>
        </p:nvSpPr>
        <p:spPr>
          <a:xfrm>
            <a:off x="1273612" y="3713917"/>
            <a:ext cx="680442" cy="30480"/>
          </a:xfrm>
          <a:prstGeom prst="roundRect">
            <a:avLst>
              <a:gd name="adj" fmla="val 312558"/>
            </a:avLst>
          </a:prstGeom>
          <a:solidFill>
            <a:srgbClr val="4A2C85"/>
          </a:solidFill>
          <a:ln/>
        </p:spPr>
        <p:txBody>
          <a:bodyPr/>
          <a:lstStyle/>
          <a:p>
            <a:endParaRPr lang="en-US"/>
          </a:p>
        </p:txBody>
      </p:sp>
      <p:sp>
        <p:nvSpPr>
          <p:cNvPr id="11" name="Shape 7"/>
          <p:cNvSpPr/>
          <p:nvPr/>
        </p:nvSpPr>
        <p:spPr>
          <a:xfrm>
            <a:off x="793790" y="3474006"/>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12" name="Image 2" descr="preencoded.png"/>
          <p:cNvPicPr>
            <a:picLocks noChangeAspect="1"/>
          </p:cNvPicPr>
          <p:nvPr/>
        </p:nvPicPr>
        <p:blipFill>
          <a:blip r:embed="rId5"/>
          <a:stretch>
            <a:fillRect/>
          </a:stretch>
        </p:blipFill>
        <p:spPr>
          <a:xfrm>
            <a:off x="878860" y="3516511"/>
            <a:ext cx="340162" cy="425291"/>
          </a:xfrm>
          <a:prstGeom prst="rect">
            <a:avLst/>
          </a:prstGeom>
        </p:spPr>
      </p:pic>
      <p:sp>
        <p:nvSpPr>
          <p:cNvPr id="13" name="Text 8"/>
          <p:cNvSpPr/>
          <p:nvPr/>
        </p:nvSpPr>
        <p:spPr>
          <a:xfrm>
            <a:off x="2183011" y="34456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Abandonment</a:t>
            </a:r>
            <a:endParaRPr lang="en-US" sz="2200" dirty="0"/>
          </a:p>
        </p:txBody>
      </p:sp>
      <p:sp>
        <p:nvSpPr>
          <p:cNvPr id="14" name="Text 9"/>
          <p:cNvSpPr/>
          <p:nvPr/>
        </p:nvSpPr>
        <p:spPr>
          <a:xfrm>
            <a:off x="2183011" y="3936087"/>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rejection that froze into self-protection.</a:t>
            </a:r>
            <a:endParaRPr lang="en-US" sz="1750" dirty="0"/>
          </a:p>
        </p:txBody>
      </p:sp>
      <p:sp>
        <p:nvSpPr>
          <p:cNvPr id="15" name="Shape 10"/>
          <p:cNvSpPr/>
          <p:nvPr/>
        </p:nvSpPr>
        <p:spPr>
          <a:xfrm>
            <a:off x="1273612" y="5247680"/>
            <a:ext cx="680442" cy="30480"/>
          </a:xfrm>
          <a:prstGeom prst="roundRect">
            <a:avLst>
              <a:gd name="adj" fmla="val 312558"/>
            </a:avLst>
          </a:prstGeom>
          <a:solidFill>
            <a:srgbClr val="4A2C85"/>
          </a:solidFill>
          <a:ln/>
        </p:spPr>
        <p:txBody>
          <a:bodyPr/>
          <a:lstStyle/>
          <a:p>
            <a:endParaRPr lang="en-US"/>
          </a:p>
        </p:txBody>
      </p:sp>
      <p:sp>
        <p:nvSpPr>
          <p:cNvPr id="16" name="Shape 11"/>
          <p:cNvSpPr/>
          <p:nvPr/>
        </p:nvSpPr>
        <p:spPr>
          <a:xfrm>
            <a:off x="793790" y="5007769"/>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17" name="Image 3" descr="preencoded.png"/>
          <p:cNvPicPr>
            <a:picLocks noChangeAspect="1"/>
          </p:cNvPicPr>
          <p:nvPr/>
        </p:nvPicPr>
        <p:blipFill>
          <a:blip r:embed="rId6"/>
          <a:stretch>
            <a:fillRect/>
          </a:stretch>
        </p:blipFill>
        <p:spPr>
          <a:xfrm>
            <a:off x="878860" y="5050274"/>
            <a:ext cx="340162" cy="425291"/>
          </a:xfrm>
          <a:prstGeom prst="rect">
            <a:avLst/>
          </a:prstGeom>
        </p:spPr>
      </p:pic>
      <p:sp>
        <p:nvSpPr>
          <p:cNvPr id="18" name="Text 12"/>
          <p:cNvSpPr/>
          <p:nvPr/>
        </p:nvSpPr>
        <p:spPr>
          <a:xfrm>
            <a:off x="2183011" y="4979432"/>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Unheard Cries</a:t>
            </a:r>
            <a:endParaRPr lang="en-US" sz="2200" dirty="0"/>
          </a:p>
        </p:txBody>
      </p:sp>
      <p:sp>
        <p:nvSpPr>
          <p:cNvPr id="19" name="Text 13"/>
          <p:cNvSpPr/>
          <p:nvPr/>
        </p:nvSpPr>
        <p:spPr>
          <a:xfrm>
            <a:off x="2183011" y="5469850"/>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The pleas we made as children that no one answered.</a:t>
            </a:r>
            <a:endParaRPr lang="en-US" sz="1750" dirty="0"/>
          </a:p>
        </p:txBody>
      </p:sp>
      <p:sp>
        <p:nvSpPr>
          <p:cNvPr id="20" name="Shape 14"/>
          <p:cNvSpPr/>
          <p:nvPr/>
        </p:nvSpPr>
        <p:spPr>
          <a:xfrm>
            <a:off x="1273612" y="6781443"/>
            <a:ext cx="680442" cy="30480"/>
          </a:xfrm>
          <a:prstGeom prst="roundRect">
            <a:avLst>
              <a:gd name="adj" fmla="val 312558"/>
            </a:avLst>
          </a:prstGeom>
          <a:solidFill>
            <a:srgbClr val="4A2C85"/>
          </a:solidFill>
          <a:ln/>
        </p:spPr>
        <p:txBody>
          <a:bodyPr/>
          <a:lstStyle/>
          <a:p>
            <a:endParaRPr lang="en-US"/>
          </a:p>
        </p:txBody>
      </p:sp>
      <p:sp>
        <p:nvSpPr>
          <p:cNvPr id="21" name="Shape 15"/>
          <p:cNvSpPr/>
          <p:nvPr/>
        </p:nvSpPr>
        <p:spPr>
          <a:xfrm>
            <a:off x="793790" y="6541532"/>
            <a:ext cx="510302" cy="510302"/>
          </a:xfrm>
          <a:prstGeom prst="roundRect">
            <a:avLst>
              <a:gd name="adj" fmla="val 18669"/>
            </a:avLst>
          </a:prstGeom>
          <a:solidFill>
            <a:srgbClr val="31136C"/>
          </a:solidFill>
          <a:ln w="7620">
            <a:solidFill>
              <a:srgbClr val="4A2C85"/>
            </a:solidFill>
            <a:prstDash val="solid"/>
          </a:ln>
        </p:spPr>
        <p:txBody>
          <a:bodyPr/>
          <a:lstStyle/>
          <a:p>
            <a:endParaRPr lang="en-US"/>
          </a:p>
        </p:txBody>
      </p:sp>
      <p:pic>
        <p:nvPicPr>
          <p:cNvPr id="22" name="Image 4" descr="preencoded.png"/>
          <p:cNvPicPr>
            <a:picLocks noChangeAspect="1"/>
          </p:cNvPicPr>
          <p:nvPr/>
        </p:nvPicPr>
        <p:blipFill>
          <a:blip r:embed="rId7"/>
          <a:stretch>
            <a:fillRect/>
          </a:stretch>
        </p:blipFill>
        <p:spPr>
          <a:xfrm>
            <a:off x="878860" y="6584037"/>
            <a:ext cx="340162" cy="425291"/>
          </a:xfrm>
          <a:prstGeom prst="rect">
            <a:avLst/>
          </a:prstGeom>
        </p:spPr>
      </p:pic>
      <p:sp>
        <p:nvSpPr>
          <p:cNvPr id="23" name="Text 16"/>
          <p:cNvSpPr/>
          <p:nvPr/>
        </p:nvSpPr>
        <p:spPr>
          <a:xfrm>
            <a:off x="2183011" y="651319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DCD7E5"/>
                </a:solidFill>
                <a:latin typeface="Montserrat" pitchFamily="34" charset="0"/>
                <a:ea typeface="Montserrat" pitchFamily="34" charset="-122"/>
                <a:cs typeface="Montserrat" pitchFamily="34" charset="-120"/>
              </a:rPr>
              <a:t>Mercy's Response</a:t>
            </a:r>
            <a:endParaRPr lang="en-US" sz="2200" dirty="0"/>
          </a:p>
        </p:txBody>
      </p:sp>
      <p:sp>
        <p:nvSpPr>
          <p:cNvPr id="24" name="Text 17"/>
          <p:cNvSpPr/>
          <p:nvPr/>
        </p:nvSpPr>
        <p:spPr>
          <a:xfrm>
            <a:off x="2183011" y="7003613"/>
            <a:ext cx="6167199" cy="362903"/>
          </a:xfrm>
          <a:prstGeom prst="rect">
            <a:avLst/>
          </a:prstGeom>
          <a:noFill/>
          <a:ln/>
        </p:spPr>
        <p:txBody>
          <a:bodyPr wrap="none" lIns="0" tIns="0" rIns="0" bIns="0" rtlCol="0" anchor="t"/>
          <a:lstStyle/>
          <a:p>
            <a:pPr marL="0" indent="0" algn="l">
              <a:lnSpc>
                <a:spcPts val="2850"/>
              </a:lnSpc>
              <a:buNone/>
            </a:pPr>
            <a:r>
              <a:rPr lang="en-US" sz="1750" dirty="0">
                <a:solidFill>
                  <a:srgbClr val="DCD7E5"/>
                </a:solidFill>
                <a:latin typeface="Heebo Light" pitchFamily="34" charset="0"/>
                <a:ea typeface="Heebo Light" pitchFamily="34" charset="-122"/>
                <a:cs typeface="Heebo Light" pitchFamily="34" charset="-120"/>
              </a:rPr>
              <a:t>Divine love that goes there, sees all, and does not turn away.</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2287</Words>
  <Application>Microsoft Office PowerPoint</Application>
  <PresentationFormat>Custom</PresentationFormat>
  <Paragraphs>355</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Montserrat</vt:lpstr>
      <vt:lpstr>Heebo Bold</vt:lpstr>
      <vt:lpstr>Heebo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Halibo Fessuh Halibo</cp:lastModifiedBy>
  <cp:revision>3</cp:revision>
  <dcterms:created xsi:type="dcterms:W3CDTF">2025-04-25T13:15:20Z</dcterms:created>
  <dcterms:modified xsi:type="dcterms:W3CDTF">2025-04-25T15:50:03Z</dcterms:modified>
</cp:coreProperties>
</file>