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703" r:id="rId1"/>
  </p:sldMasterIdLst>
  <p:notesMasterIdLst>
    <p:notesMasterId r:id="rId5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</p:sldIdLst>
  <p:sldSz cx="14630400" cy="8229600"/>
  <p:notesSz cx="8229600" cy="14630400"/>
  <p:embeddedFontLst>
    <p:embeddedFont>
      <p:font typeface="Calibri" pitchFamily="34" charset="0"/>
      <p:regular r:id="rId55"/>
      <p:bold r:id="rId56"/>
      <p:italic r:id="rId57"/>
      <p:boldItalic r:id="rId58"/>
    </p:embeddedFont>
    <p:embeddedFont>
      <p:font typeface="Garamond" pitchFamily="18" charset="0"/>
      <p:regular r:id="rId59"/>
      <p:bold r:id="rId60"/>
      <p:italic r:id="rId61"/>
    </p:embeddedFont>
    <p:embeddedFont>
      <p:font typeface="Montserrat Medium" charset="0"/>
      <p:regular r:id="rId62"/>
    </p:embeddedFont>
    <p:embeddedFont>
      <p:font typeface="Tahoma" pitchFamily="34" charset="0"/>
      <p:regular r:id="rId63"/>
      <p:bold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68" d="100"/>
          <a:sy n="68" d="100"/>
        </p:scale>
        <p:origin x="-276" y="-198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63" Type="http://schemas.openxmlformats.org/officeDocument/2006/relationships/font" Target="fonts/font9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61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BFD9A-7693-4E0A-9721-10F5D8821C8B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01A16F-0D62-477B-8765-150E5F096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706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4630400" cy="3520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3510343"/>
            <a:ext cx="14630400" cy="19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023360" y="2834640"/>
            <a:ext cx="6583680" cy="1353312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130622" tIns="65311" rIns="130622" bIns="65311" rtlCol="0" anchor="ctr" anchorCtr="0">
            <a:normAutofit/>
          </a:bodyPr>
          <a:lstStyle/>
          <a:p>
            <a:pPr algn="ctr" defTabSz="1306220" rtl="0" eaLnBrk="1" latinLnBrk="0" hangingPunct="1">
              <a:spcBef>
                <a:spcPts val="571"/>
              </a:spcBef>
              <a:buNone/>
            </a:pPr>
            <a:endParaRPr lang="en-US" sz="26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04640" y="3654553"/>
            <a:ext cx="6421120" cy="514350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23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104640" y="2877312"/>
            <a:ext cx="6421120" cy="719328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25AE17C7-B787-4E50-994D-5E804113A1E9}" type="datetime4">
              <a:rPr lang="en-US" smtClean="0"/>
              <a:pPr/>
              <a:t>April 18, 2025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D7A28-FA93-4136-BDC1-BCCB2687E678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FBC0-13B8-4B1E-B170-BBEED4A77C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8199120" y="4114482"/>
            <a:ext cx="8229600" cy="2541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12313920" cy="822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1097281"/>
            <a:ext cx="10607040" cy="603504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D7A28-FA93-4136-BDC1-BCCB2687E678}" type="datetimeFigureOut">
              <a:rPr lang="en-US" smtClean="0"/>
              <a:pPr/>
              <a:t>4/18/2025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FBC0-13B8-4B1E-B170-BBEED4A77C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82400" y="1097281"/>
            <a:ext cx="1483168" cy="603504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731520" y="2424989"/>
            <a:ext cx="13167360" cy="48902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995D68B-21AC-438B-BECE-4F17DA129F19}" type="datetime4">
              <a:rPr lang="en-US" smtClean="0"/>
              <a:pPr/>
              <a:t>April 18, 2025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707331"/>
            <a:ext cx="14630400" cy="3522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4706112"/>
            <a:ext cx="14630400" cy="1906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023360" y="4041648"/>
            <a:ext cx="6583680" cy="1353312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130622" tIns="65311" rIns="130622" bIns="65311" rtlCol="0" anchor="ctr" anchorCtr="0">
            <a:normAutofit/>
          </a:bodyPr>
          <a:lstStyle/>
          <a:p>
            <a:pPr algn="ctr" defTabSz="1306220" rtl="0" eaLnBrk="1" latinLnBrk="0" hangingPunct="1">
              <a:spcBef>
                <a:spcPts val="571"/>
              </a:spcBef>
              <a:buNone/>
            </a:pPr>
            <a:endParaRPr lang="en-US" sz="26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4046484" y="4040696"/>
            <a:ext cx="6537435" cy="848185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130622" tIns="65311" rIns="130622" bIns="0" rtlCol="0" anchor="b" anchorCtr="0">
            <a:normAutofit/>
          </a:bodyPr>
          <a:lstStyle>
            <a:lvl1pPr>
              <a:defRPr kumimoji="0" lang="en-US" sz="2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4029668" y="4901492"/>
            <a:ext cx="6571067" cy="476513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F0FCF-2EA5-4FF5-AF14-1CA9C8854AAB}" type="datetime4">
              <a:rPr lang="en-US" smtClean="0"/>
              <a:pPr/>
              <a:t>April 18, 2025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731522" y="2424989"/>
            <a:ext cx="6437376" cy="480608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7461504" y="2424989"/>
            <a:ext cx="6437376" cy="480608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9E781C6-1634-4A56-B2BE-62150BE83935}" type="datetime4">
              <a:rPr lang="en-US" smtClean="0"/>
              <a:pPr/>
              <a:t>April 18, 2025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731522" y="3383280"/>
            <a:ext cx="6437376" cy="38514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7461504" y="3379622"/>
            <a:ext cx="6437376" cy="38514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0" y="2424989"/>
            <a:ext cx="6437376" cy="844906"/>
          </a:xfrm>
          <a:noFill/>
          <a:ln w="98425" cmpd="thinThick">
            <a:noFill/>
            <a:miter lim="800000"/>
          </a:ln>
        </p:spPr>
        <p:txBody>
          <a:bodyPr vert="horz" lIns="130622" tIns="65311" rIns="130622" bIns="65311" rtlCol="0" anchor="ctr" anchorCtr="0">
            <a:normAutofit/>
          </a:bodyPr>
          <a:lstStyle>
            <a:lvl1pPr marL="0" indent="0" algn="ctr" defTabSz="1306220" rtl="0" eaLnBrk="1" latinLnBrk="0" hangingPunct="1">
              <a:spcBef>
                <a:spcPts val="571"/>
              </a:spcBef>
              <a:buNone/>
              <a:defRPr lang="en-US" sz="2600" b="1" kern="1200" cap="none" spc="286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7461504" y="2424989"/>
            <a:ext cx="6437376" cy="844906"/>
          </a:xfrm>
          <a:noFill/>
          <a:ln w="98425" cmpd="thinThick">
            <a:noFill/>
            <a:miter lim="800000"/>
          </a:ln>
        </p:spPr>
        <p:txBody>
          <a:bodyPr vert="horz" lIns="130622" tIns="65311" rIns="130622" bIns="65311" rtlCol="0" anchor="ctr" anchorCtr="0">
            <a:normAutofit/>
          </a:bodyPr>
          <a:lstStyle>
            <a:lvl1pPr marL="0" indent="0" algn="ctr" defTabSz="1306220" rtl="0" eaLnBrk="1" latinLnBrk="0" hangingPunct="1">
              <a:spcBef>
                <a:spcPts val="571"/>
              </a:spcBef>
              <a:buNone/>
              <a:defRPr lang="en-US" sz="2600" b="1" i="0" kern="1200" cap="none" spc="286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marL="0" lvl="0" indent="0" algn="ctr" defTabSz="1306220" rtl="0" eaLnBrk="1" latinLnBrk="0" hangingPunct="1">
              <a:lnSpc>
                <a:spcPct val="110000"/>
              </a:lnSpc>
              <a:spcBef>
                <a:spcPts val="571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A9372AC2-3C75-4F5F-A929-48958086FE36}" type="datetime4">
              <a:rPr lang="en-US" smtClean="0"/>
              <a:pPr/>
              <a:t>April 18, 2025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09CF4-4C1A-45DC-BADA-6EFF91CB9ABB}" type="datetime4">
              <a:rPr lang="en-US" smtClean="0"/>
              <a:pPr/>
              <a:t>April 18, 2025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51C0-B478-4858-ABC7-96406A1C0480}" type="datetime4">
              <a:rPr lang="en-US" smtClean="0"/>
              <a:pPr/>
              <a:t>April 18, 2025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2377440" y="2297431"/>
            <a:ext cx="9875520" cy="42130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79776" y="6616598"/>
            <a:ext cx="9070848" cy="658368"/>
          </a:xfrm>
        </p:spPr>
        <p:txBody>
          <a:bodyPr vert="horz" lIns="130622" tIns="0" rIns="130622" bIns="65311" rtlCol="0" anchor="ctr">
            <a:normAutofit/>
          </a:bodyPr>
          <a:lstStyle>
            <a:lvl1pPr marL="0" indent="0" algn="ctr" defTabSz="13062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20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867641A-9D94-4BD6-862F-F651067079BC}" type="datetime4">
              <a:rPr lang="en-US" smtClean="0"/>
              <a:pPr/>
              <a:t>April 18, 2025</a:t>
            </a:fld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63535" y="2432302"/>
            <a:ext cx="8703331" cy="391650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130622" tIns="65311" rIns="130622" bIns="65311" rtlCol="0" anchor="ctr" anchorCtr="0">
            <a:normAutofit/>
          </a:bodyPr>
          <a:lstStyle>
            <a:lvl1pPr marL="0" indent="0" algn="ctr" defTabSz="1306220" rtl="0" eaLnBrk="1" latinLnBrk="0" hangingPunct="1">
              <a:spcBef>
                <a:spcPts val="571"/>
              </a:spcBef>
              <a:buNone/>
              <a:defRPr lang="en-US" sz="26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653110" indent="0">
              <a:buNone/>
              <a:defRPr sz="4000"/>
            </a:lvl2pPr>
            <a:lvl3pPr marL="1306220" indent="0">
              <a:buNone/>
              <a:defRPr sz="3400"/>
            </a:lvl3pPr>
            <a:lvl4pPr marL="1959331" indent="0">
              <a:buNone/>
              <a:defRPr sz="2900"/>
            </a:lvl4pPr>
            <a:lvl5pPr marL="2612441" indent="0">
              <a:buNone/>
              <a:defRPr sz="2900"/>
            </a:lvl5pPr>
            <a:lvl6pPr marL="3265551" indent="0">
              <a:buNone/>
              <a:defRPr sz="2900"/>
            </a:lvl6pPr>
            <a:lvl7pPr marL="3918661" indent="0">
              <a:buNone/>
              <a:defRPr sz="2900"/>
            </a:lvl7pPr>
            <a:lvl8pPr marL="4571771" indent="0">
              <a:buNone/>
              <a:defRPr sz="2900"/>
            </a:lvl8pPr>
            <a:lvl9pPr marL="5224882" indent="0">
              <a:buNone/>
              <a:defRPr sz="29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79776" y="6620256"/>
            <a:ext cx="9070848" cy="658368"/>
          </a:xfrm>
        </p:spPr>
        <p:txBody>
          <a:bodyPr vert="horz" lIns="130622" tIns="0" rIns="130622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000" b="0" i="0" kern="1200" cap="none" spc="43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244916" indent="2268">
              <a:buNone/>
              <a:defRPr>
                <a:solidFill>
                  <a:schemeClr val="bg2"/>
                </a:solidFill>
              </a:defRPr>
            </a:lvl2pPr>
            <a:lvl3pPr marL="492101" indent="9071">
              <a:buNone/>
              <a:defRPr>
                <a:solidFill>
                  <a:schemeClr val="bg2"/>
                </a:solidFill>
              </a:defRPr>
            </a:lvl3pPr>
            <a:lvl4pPr marL="737017" indent="4535">
              <a:buNone/>
              <a:defRPr>
                <a:solidFill>
                  <a:schemeClr val="bg2"/>
                </a:solidFill>
              </a:defRPr>
            </a:lvl4pPr>
            <a:lvl5pPr marL="984201" indent="-226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1306220" rtl="0" eaLnBrk="1" latinLnBrk="0" hangingPunct="1">
              <a:spcBef>
                <a:spcPts val="857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023360" y="1170432"/>
            <a:ext cx="6583680" cy="8412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4770120" y="327816"/>
            <a:ext cx="5090160" cy="350520"/>
          </a:xfrm>
        </p:spPr>
        <p:txBody>
          <a:bodyPr/>
          <a:lstStyle/>
          <a:p>
            <a:fld id="{D74F0C02-0EF4-4745-9D82-E8D3F59464E3}" type="datetime4">
              <a:rPr lang="en-US" smtClean="0"/>
              <a:pPr/>
              <a:t>April 18, 2025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6461760" y="7406640"/>
            <a:ext cx="1706880" cy="365760"/>
          </a:xfrm>
        </p:spPr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2316480" y="7783830"/>
            <a:ext cx="9997440" cy="35052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603168"/>
            <a:ext cx="14630400" cy="6626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423161"/>
            <a:ext cx="13167360" cy="4940808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70120" y="327816"/>
            <a:ext cx="5090160" cy="350520"/>
          </a:xfrm>
          <a:prstGeom prst="rect">
            <a:avLst/>
          </a:prstGeom>
        </p:spPr>
        <p:txBody>
          <a:bodyPr vert="horz" lIns="130622" tIns="65311" rIns="130622" bIns="65311" rtlCol="0" anchor="ctr">
            <a:noAutofit/>
          </a:bodyPr>
          <a:lstStyle>
            <a:lvl1pPr algn="ctr">
              <a:defRPr sz="1700" b="0" cap="all" spc="429" baseline="0">
                <a:solidFill>
                  <a:schemeClr val="tx1"/>
                </a:solidFill>
              </a:defRPr>
            </a:lvl1pPr>
          </a:lstStyle>
          <a:p>
            <a:fld id="{87367800-479D-41B0-B3F2-2DCE95BA1381}" type="datetime4">
              <a:rPr lang="en-US" smtClean="0"/>
              <a:pPr/>
              <a:t>April 18,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16480" y="7783830"/>
            <a:ext cx="9997440" cy="35052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>
            <a:lvl1pPr algn="ctr">
              <a:defRPr sz="1600" b="0" cap="all" spc="429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1760" y="7406640"/>
            <a:ext cx="1706880" cy="36576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700" b="1">
                <a:solidFill>
                  <a:schemeClr val="tx1"/>
                </a:solidFill>
              </a:defRPr>
            </a:lvl1pPr>
          </a:lstStyle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597723"/>
            <a:ext cx="14630400" cy="1906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23360" y="1170432"/>
            <a:ext cx="6583680" cy="841248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130622" tIns="65311" rIns="130622" bIns="65311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  <p:sldLayoutId id="2147483730" r:id="rId27"/>
    <p:sldLayoutId id="2147483731" r:id="rId28"/>
    <p:sldLayoutId id="2147483732" r:id="rId29"/>
    <p:sldLayoutId id="2147483733" r:id="rId30"/>
    <p:sldLayoutId id="2147483734" r:id="rId31"/>
    <p:sldLayoutId id="2147483735" r:id="rId32"/>
    <p:sldLayoutId id="2147483736" r:id="rId33"/>
    <p:sldLayoutId id="2147483737" r:id="rId34"/>
    <p:sldLayoutId id="2147483738" r:id="rId35"/>
    <p:sldLayoutId id="2147483739" r:id="rId36"/>
    <p:sldLayoutId id="2147483740" r:id="rId37"/>
    <p:sldLayoutId id="2147483741" r:id="rId38"/>
    <p:sldLayoutId id="2147483742" r:id="rId39"/>
    <p:sldLayoutId id="2147483743" r:id="rId40"/>
    <p:sldLayoutId id="2147483744" r:id="rId41"/>
    <p:sldLayoutId id="2147483745" r:id="rId42"/>
    <p:sldLayoutId id="2147483746" r:id="rId43"/>
    <p:sldLayoutId id="2147483747" r:id="rId44"/>
    <p:sldLayoutId id="2147483748" r:id="rId45"/>
    <p:sldLayoutId id="2147483749" r:id="rId46"/>
    <p:sldLayoutId id="2147483750" r:id="rId47"/>
    <p:sldLayoutId id="2147483751" r:id="rId48"/>
    <p:sldLayoutId id="2147483752" r:id="rId49"/>
    <p:sldLayoutId id="2147483753" r:id="rId50"/>
    <p:sldLayoutId id="2147483754" r:id="rId51"/>
    <p:sldLayoutId id="2147483755" r:id="rId52"/>
    <p:sldLayoutId id="2147483756" r:id="rId53"/>
    <p:sldLayoutId id="2147483757" r:id="rId54"/>
    <p:sldLayoutId id="2147483758" r:id="rId55"/>
    <p:sldLayoutId id="2147483759" r:id="rId56"/>
    <p:sldLayoutId id="2147483760" r:id="rId57"/>
    <p:sldLayoutId id="2147483761" r:id="rId58"/>
    <p:sldLayoutId id="2147483762" r:id="rId59"/>
    <p:sldLayoutId id="2147483763" r:id="rId60"/>
    <p:sldLayoutId id="2147483764" r:id="rId61"/>
    <p:sldLayoutId id="2147483765" r:id="rId62"/>
    <p:sldLayoutId id="2147483766" r:id="rId63"/>
  </p:sldLayoutIdLst>
  <p:hf sldNum="0" hdr="0" ftr="0" dt="0"/>
  <p:txStyles>
    <p:titleStyle>
      <a:lvl1pPr algn="ctr" defTabSz="1306220" rtl="0" eaLnBrk="1" latinLnBrk="0" hangingPunct="1">
        <a:spcBef>
          <a:spcPts val="571"/>
        </a:spcBef>
        <a:buNone/>
        <a:defRPr sz="26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1306220" rtl="0" eaLnBrk="1" latinLnBrk="0" hangingPunct="1">
        <a:lnSpc>
          <a:spcPct val="100000"/>
        </a:lnSpc>
        <a:spcBef>
          <a:spcPts val="857"/>
        </a:spcBef>
        <a:spcAft>
          <a:spcPts val="0"/>
        </a:spcAft>
        <a:buClr>
          <a:schemeClr val="accent1"/>
        </a:buClr>
        <a:buFontTx/>
        <a:buNone/>
        <a:defRPr sz="2900" b="0" i="0" kern="1200" cap="none" spc="43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1306220" rtl="0" eaLnBrk="1" latinLnBrk="0" hangingPunct="1">
        <a:lnSpc>
          <a:spcPct val="100000"/>
        </a:lnSpc>
        <a:spcBef>
          <a:spcPts val="1714"/>
        </a:spcBef>
        <a:buClr>
          <a:schemeClr val="accent1"/>
        </a:buClr>
        <a:buFontTx/>
        <a:buNone/>
        <a:defRPr sz="26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1306220" rtl="0" eaLnBrk="1" latinLnBrk="0" hangingPunct="1">
        <a:lnSpc>
          <a:spcPct val="100000"/>
        </a:lnSpc>
        <a:spcBef>
          <a:spcPts val="1714"/>
        </a:spcBef>
        <a:buClr>
          <a:schemeClr val="accent1"/>
        </a:buClr>
        <a:buFontTx/>
        <a:buNone/>
        <a:defRPr sz="23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1306220" rtl="0" eaLnBrk="1" latinLnBrk="0" hangingPunct="1">
        <a:lnSpc>
          <a:spcPct val="100000"/>
        </a:lnSpc>
        <a:spcBef>
          <a:spcPts val="1714"/>
        </a:spcBef>
        <a:buClr>
          <a:schemeClr val="accent1"/>
        </a:buClr>
        <a:buFontTx/>
        <a:buNone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1306220" rtl="0" eaLnBrk="1" latinLnBrk="0" hangingPunct="1">
        <a:lnSpc>
          <a:spcPct val="100000"/>
        </a:lnSpc>
        <a:spcBef>
          <a:spcPts val="1714"/>
        </a:spcBef>
        <a:buClr>
          <a:schemeClr val="accent1"/>
        </a:buClr>
        <a:buFontTx/>
        <a:buNone/>
        <a:defRPr sz="20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1306220" rtl="0" eaLnBrk="1" latinLnBrk="0" hangingPunct="1">
        <a:lnSpc>
          <a:spcPct val="100000"/>
        </a:lnSpc>
        <a:spcBef>
          <a:spcPts val="1714"/>
        </a:spcBef>
        <a:buFont typeface="Arial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1306220" rtl="0" eaLnBrk="1" latinLnBrk="0" hangingPunct="1">
        <a:lnSpc>
          <a:spcPct val="100000"/>
        </a:lnSpc>
        <a:spcBef>
          <a:spcPts val="1714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1306220" rtl="0" eaLnBrk="1" latinLnBrk="0" hangingPunct="1">
        <a:lnSpc>
          <a:spcPct val="100000"/>
        </a:lnSpc>
        <a:spcBef>
          <a:spcPts val="1714"/>
        </a:spcBef>
        <a:buFont typeface="Arial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1306220" rtl="0" eaLnBrk="1" latinLnBrk="0" hangingPunct="1">
        <a:lnSpc>
          <a:spcPct val="100000"/>
        </a:lnSpc>
        <a:spcBef>
          <a:spcPts val="1714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0.png"/><Relationship Id="rId5" Type="http://schemas.openxmlformats.org/officeDocument/2006/relationships/image" Target="../media/image23.png"/><Relationship Id="rId10" Type="http://schemas.openxmlformats.org/officeDocument/2006/relationships/image" Target="../media/image82.png"/><Relationship Id="rId4" Type="http://schemas.openxmlformats.org/officeDocument/2006/relationships/image" Target="../media/image79.png"/><Relationship Id="rId9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02.png"/><Relationship Id="rId5" Type="http://schemas.openxmlformats.org/officeDocument/2006/relationships/image" Target="../media/image47.png"/><Relationship Id="rId10" Type="http://schemas.openxmlformats.org/officeDocument/2006/relationships/image" Target="../media/image104.png"/><Relationship Id="rId4" Type="http://schemas.openxmlformats.org/officeDocument/2006/relationships/image" Target="../media/image101.png"/><Relationship Id="rId9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27.png"/><Relationship Id="rId5" Type="http://schemas.openxmlformats.org/officeDocument/2006/relationships/image" Target="../media/image23.png"/><Relationship Id="rId10" Type="http://schemas.openxmlformats.org/officeDocument/2006/relationships/image" Target="../media/image129.png"/><Relationship Id="rId4" Type="http://schemas.openxmlformats.org/officeDocument/2006/relationships/image" Target="../media/image126.png"/><Relationship Id="rId9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52780" y="0"/>
            <a:ext cx="7645479" cy="14270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Via Crucis: A Journey Through Christ's Passion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35660" y="3530991"/>
            <a:ext cx="7645479" cy="2447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8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Let us draw deeper now. Not merely into the </a:t>
            </a:r>
            <a:r>
              <a:rPr lang="en-US" sz="2800" dirty="0" smtClean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moment, but </a:t>
            </a:r>
            <a:r>
              <a:rPr lang="en-US" sz="28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into the marrow. Sink beneath the words. Let the First Station </a:t>
            </a:r>
            <a:r>
              <a:rPr lang="en-US" sz="2800" b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live</a:t>
            </a:r>
            <a:r>
              <a:rPr lang="en-US" sz="28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within you.</a:t>
            </a:r>
            <a:endParaRPr lang="en-US" sz="2800" dirty="0"/>
          </a:p>
        </p:txBody>
      </p:sp>
      <p:sp>
        <p:nvSpPr>
          <p:cNvPr id="7" name="Text 3"/>
          <p:cNvSpPr/>
          <p:nvPr/>
        </p:nvSpPr>
        <p:spPr>
          <a:xfrm>
            <a:off x="6924391" y="6853997"/>
            <a:ext cx="1441013" cy="374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100" b="1" dirty="0">
                <a:solidFill>
                  <a:srgbClr val="F4CAB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by </a:t>
            </a:r>
            <a:r>
              <a:rPr lang="en-US" sz="2100" b="1" dirty="0" smtClean="0">
                <a:solidFill>
                  <a:srgbClr val="F4CAB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Abba </a:t>
            </a:r>
            <a:r>
              <a:rPr lang="en-US" sz="2100" b="1" dirty="0" err="1" smtClean="0">
                <a:solidFill>
                  <a:srgbClr val="F4CAB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Halibo</a:t>
            </a:r>
            <a:r>
              <a:rPr lang="en-US" sz="2100" b="1" dirty="0" smtClean="0">
                <a:solidFill>
                  <a:srgbClr val="F4CAB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 </a:t>
            </a:r>
            <a:r>
              <a:rPr lang="en-US" sz="2100" b="1" dirty="0">
                <a:solidFill>
                  <a:srgbClr val="F4CAB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-</a:t>
            </a:r>
            <a:endParaRPr lang="en-US" sz="2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871669" y="261131"/>
            <a:ext cx="6574988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Finding Mercy in Falling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41421" y="3042404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Self-Examination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49260" y="3527584"/>
            <a:ext cx="3946803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Where have I fallen recently? Where am I struggling to rise?</a:t>
            </a:r>
            <a:endParaRPr lang="en-US" sz="16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75" y="2387560"/>
            <a:ext cx="4596051" cy="4596051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0005" y="3169265"/>
            <a:ext cx="320278" cy="40040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4337" y="2871192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Compassion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4337" y="3356372"/>
            <a:ext cx="3946803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Where do I need to be more gentle with myself—or with others who stumble?</a:t>
            </a:r>
            <a:endParaRPr lang="en-US" sz="16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75" y="2387560"/>
            <a:ext cx="4596051" cy="4596051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0999" y="3560385"/>
            <a:ext cx="320278" cy="40040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4337" y="5672257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Acceptance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4337" y="6157436"/>
            <a:ext cx="3946803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To fall... is not to fail. It is to be seen.</a:t>
            </a:r>
            <a:endParaRPr lang="en-US" sz="16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7175" y="2387560"/>
            <a:ext cx="4596051" cy="4596051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9879" y="5801380"/>
            <a:ext cx="320278" cy="400407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41421" y="5672257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Rising Again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49260" y="6157436"/>
            <a:ext cx="3946803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It is to be met, even there, by Love.</a:t>
            </a:r>
            <a:endParaRPr lang="en-US" sz="16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7175" y="2387560"/>
            <a:ext cx="4596051" cy="4596051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8885" y="5410260"/>
            <a:ext cx="320278" cy="4004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37222" y="394528"/>
            <a:ext cx="5042892" cy="6304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Prayer After the Fall</a:t>
            </a:r>
            <a:endParaRPr lang="en-US" sz="39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488" y="1652707"/>
            <a:ext cx="4329708" cy="2269331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406" y="1652707"/>
            <a:ext cx="4329708" cy="2269331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1323" y="1652707"/>
            <a:ext cx="4329708" cy="2269331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488" y="4073247"/>
            <a:ext cx="13291423" cy="2269331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945475" y="6890861"/>
            <a:ext cx="13023056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If you wish, you may whisper softly:</a:t>
            </a:r>
            <a:r>
              <a:rPr lang="en-US" sz="14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"Jesus, you fell. So may I fall, without shame. Help me rise again—not by force, but by your nearness."</a:t>
            </a:r>
            <a:endParaRPr lang="en-US" sz="1450" dirty="0"/>
          </a:p>
        </p:txBody>
      </p:sp>
      <p:sp>
        <p:nvSpPr>
          <p:cNvPr id="8" name="Shape 2"/>
          <p:cNvSpPr/>
          <p:nvPr/>
        </p:nvSpPr>
        <p:spPr>
          <a:xfrm>
            <a:off x="661868" y="6678216"/>
            <a:ext cx="22860" cy="1030129"/>
          </a:xfrm>
          <a:prstGeom prst="rect">
            <a:avLst/>
          </a:prstGeom>
          <a:solidFill>
            <a:srgbClr val="FFB393"/>
          </a:solidFill>
          <a:ln/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5660" y="0"/>
            <a:ext cx="7645479" cy="14270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Fourth Station: Jesus Meets His Mother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660" y="3337203"/>
            <a:ext cx="535186" cy="53518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35660" y="4086463"/>
            <a:ext cx="2334339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Amid the Noise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6235660" y="4571643"/>
            <a:ext cx="2334339" cy="1369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Amid the noise, the mocking, the weight of the Cross... there is a pause.</a:t>
            </a:r>
            <a:endParaRPr lang="en-US" sz="16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1111" y="3337203"/>
            <a:ext cx="535186" cy="53518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891111" y="4086463"/>
            <a:ext cx="2334458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Mary's Presence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8891111" y="4571643"/>
            <a:ext cx="2334458" cy="1369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She is there. Mary. His mother. The one who once cradled Him in her arms.</a:t>
            </a:r>
            <a:endParaRPr lang="en-US" sz="16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46681" y="3337203"/>
            <a:ext cx="535186" cy="53518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46681" y="4086463"/>
            <a:ext cx="2334339" cy="7136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Silent Connection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1546681" y="4928473"/>
            <a:ext cx="2334339" cy="1712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They meet. Eyes locked. No words needed. Two sufferings... woven into one gaze.</a:t>
            </a:r>
            <a:endParaRPr lang="en-US" sz="16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23815" y="297812"/>
            <a:ext cx="6669167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The Power of Being Seen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35660" y="2584490"/>
            <a:ext cx="3715703" cy="2625447"/>
          </a:xfrm>
          <a:prstGeom prst="roundRect">
            <a:avLst>
              <a:gd name="adj" fmla="val 1223"/>
            </a:avLst>
          </a:prstGeom>
          <a:solidFill>
            <a:srgbClr val="4D1529"/>
          </a:solidFill>
          <a:ln/>
        </p:spPr>
      </p:sp>
      <p:sp>
        <p:nvSpPr>
          <p:cNvPr id="5" name="Text 2"/>
          <p:cNvSpPr/>
          <p:nvPr/>
        </p:nvSpPr>
        <p:spPr>
          <a:xfrm>
            <a:off x="6449735" y="2798564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True Witness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449735" y="3283744"/>
            <a:ext cx="3287554" cy="1369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What does it mean to be seen in your pain—truly seen—without someone trying to change it, fix it, deny it?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10165437" y="2584490"/>
            <a:ext cx="3715703" cy="2625447"/>
          </a:xfrm>
          <a:prstGeom prst="roundRect">
            <a:avLst>
              <a:gd name="adj" fmla="val 1223"/>
            </a:avLst>
          </a:prstGeom>
          <a:solidFill>
            <a:srgbClr val="4D1529"/>
          </a:solidFill>
          <a:ln/>
        </p:spPr>
      </p:sp>
      <p:sp>
        <p:nvSpPr>
          <p:cNvPr id="8" name="Text 5"/>
          <p:cNvSpPr/>
          <p:nvPr/>
        </p:nvSpPr>
        <p:spPr>
          <a:xfrm>
            <a:off x="10379512" y="2798564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Staying Present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379512" y="3283744"/>
            <a:ext cx="3287554" cy="1712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What does it mean to stay present to the suffering of someone you love? Not to take it away—but to accompany it?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6235660" y="5424011"/>
            <a:ext cx="7645479" cy="1255752"/>
          </a:xfrm>
          <a:prstGeom prst="roundRect">
            <a:avLst>
              <a:gd name="adj" fmla="val 2557"/>
            </a:avLst>
          </a:prstGeom>
          <a:solidFill>
            <a:srgbClr val="4D1529"/>
          </a:solidFill>
          <a:ln/>
        </p:spPr>
      </p:sp>
      <p:sp>
        <p:nvSpPr>
          <p:cNvPr id="11" name="Text 8"/>
          <p:cNvSpPr/>
          <p:nvPr/>
        </p:nvSpPr>
        <p:spPr>
          <a:xfrm>
            <a:off x="6449735" y="5638086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Holy Ground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449735" y="6123265"/>
            <a:ext cx="7217331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This is holy ground. This gaze. This meeting.</a:t>
            </a:r>
            <a:endParaRPr lang="en-US" sz="16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901360" y="171962"/>
            <a:ext cx="5709404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The Courage to Stay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821" y="2748558"/>
            <a:ext cx="2166699" cy="1255752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557" y="3344466"/>
            <a:ext cx="300990" cy="37623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329595" y="2962632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Faithful Love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5329595" y="3447812"/>
            <a:ext cx="5710118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This is what God calls faithful. Not fixing. But staying.</a:t>
            </a:r>
            <a:endParaRPr lang="en-US" sz="1650" dirty="0"/>
          </a:p>
        </p:txBody>
      </p:sp>
      <p:sp>
        <p:nvSpPr>
          <p:cNvPr id="7" name="Shape 3"/>
          <p:cNvSpPr/>
          <p:nvPr/>
        </p:nvSpPr>
        <p:spPr>
          <a:xfrm>
            <a:off x="5168979" y="4015740"/>
            <a:ext cx="8658701" cy="15240"/>
          </a:xfrm>
          <a:prstGeom prst="roundRect">
            <a:avLst>
              <a:gd name="adj" fmla="val 210732"/>
            </a:avLst>
          </a:prstGeom>
          <a:solidFill>
            <a:srgbClr val="662E42"/>
          </a:solidFill>
          <a:ln/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5352" y="4057769"/>
            <a:ext cx="4333518" cy="1255752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1557" y="4497467"/>
            <a:ext cx="300990" cy="376238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412944" y="4271843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Seeing Truly</a:t>
            </a:r>
            <a:endParaRPr lang="en-US" sz="2200" dirty="0"/>
          </a:p>
        </p:txBody>
      </p:sp>
      <p:sp>
        <p:nvSpPr>
          <p:cNvPr id="11" name="Text 5"/>
          <p:cNvSpPr/>
          <p:nvPr/>
        </p:nvSpPr>
        <p:spPr>
          <a:xfrm>
            <a:off x="6412944" y="4757023"/>
            <a:ext cx="6304002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The ache of love that cannot save, but refuses to abandon.</a:t>
            </a:r>
            <a:endParaRPr lang="en-US" sz="1650" dirty="0"/>
          </a:p>
        </p:txBody>
      </p:sp>
      <p:sp>
        <p:nvSpPr>
          <p:cNvPr id="12" name="Shape 6"/>
          <p:cNvSpPr/>
          <p:nvPr/>
        </p:nvSpPr>
        <p:spPr>
          <a:xfrm>
            <a:off x="6252329" y="5324951"/>
            <a:ext cx="7575352" cy="15240"/>
          </a:xfrm>
          <a:prstGeom prst="roundRect">
            <a:avLst>
              <a:gd name="adj" fmla="val 210732"/>
            </a:avLst>
          </a:prstGeom>
          <a:solidFill>
            <a:srgbClr val="662E42"/>
          </a:solidFill>
          <a:ln/>
        </p:spPr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002" y="5366980"/>
            <a:ext cx="6500217" cy="1255752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1557" y="5806678"/>
            <a:ext cx="300990" cy="376238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496294" y="5581055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Being Present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496294" y="6066234"/>
            <a:ext cx="3063002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Not answers. Only presence.</a:t>
            </a:r>
            <a:endParaRPr lang="en-US" sz="16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5652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3783" y="3240881"/>
            <a:ext cx="13142833" cy="1416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Fifth Station: Simon of Cyrene Helps Jesus Carry the Cross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43783" y="5614035"/>
            <a:ext cx="4168378" cy="212527"/>
          </a:xfrm>
          <a:prstGeom prst="roundRect">
            <a:avLst>
              <a:gd name="adj" fmla="val 15000"/>
            </a:avLst>
          </a:prstGeom>
          <a:solidFill>
            <a:srgbClr val="4D1529"/>
          </a:solidFill>
          <a:ln/>
        </p:spPr>
      </p:sp>
      <p:sp>
        <p:nvSpPr>
          <p:cNvPr id="5" name="Text 2"/>
          <p:cNvSpPr/>
          <p:nvPr/>
        </p:nvSpPr>
        <p:spPr>
          <a:xfrm>
            <a:off x="743783" y="6145292"/>
            <a:ext cx="2833687" cy="3542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Reluctant Helper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43783" y="6627019"/>
            <a:ext cx="4168378" cy="10201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He is not a friend. Not a follower. Not a volunteer. Simon is pulled from the crowd.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5230892" y="5295186"/>
            <a:ext cx="4168497" cy="212527"/>
          </a:xfrm>
          <a:prstGeom prst="roundRect">
            <a:avLst>
              <a:gd name="adj" fmla="val 15000"/>
            </a:avLst>
          </a:prstGeom>
          <a:solidFill>
            <a:srgbClr val="4D1529"/>
          </a:solidFill>
          <a:ln/>
        </p:spPr>
      </p:sp>
      <p:sp>
        <p:nvSpPr>
          <p:cNvPr id="8" name="Text 5"/>
          <p:cNvSpPr/>
          <p:nvPr/>
        </p:nvSpPr>
        <p:spPr>
          <a:xfrm>
            <a:off x="5230892" y="5826443"/>
            <a:ext cx="2833687" cy="3542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Shared Burden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230892" y="6308169"/>
            <a:ext cx="4168497" cy="10201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Reluctant. Resistant. But then... he takes the weight. And something shifts.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9718119" y="4976455"/>
            <a:ext cx="4168497" cy="212527"/>
          </a:xfrm>
          <a:prstGeom prst="roundRect">
            <a:avLst>
              <a:gd name="adj" fmla="val 15000"/>
            </a:avLst>
          </a:prstGeom>
          <a:solidFill>
            <a:srgbClr val="4D1529"/>
          </a:solidFill>
          <a:ln/>
        </p:spPr>
      </p:sp>
      <p:sp>
        <p:nvSpPr>
          <p:cNvPr id="11" name="Text 8"/>
          <p:cNvSpPr/>
          <p:nvPr/>
        </p:nvSpPr>
        <p:spPr>
          <a:xfrm>
            <a:off x="9718119" y="5507712"/>
            <a:ext cx="2833687" cy="3542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Two Hearts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718119" y="5989439"/>
            <a:ext cx="4168497" cy="6800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Two shoulders beneath one burden. Two hearts beneath one sorrow.</a:t>
            </a:r>
            <a:endParaRPr lang="en-US" sz="16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952452" y="158005"/>
            <a:ext cx="7624643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The Grace of Receiving Help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2301002" y="3100983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Divine Acceptance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49260" y="3586162"/>
            <a:ext cx="4406384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Jesus... accepts assistance. The all-powerful receives.</a:t>
            </a:r>
            <a:endParaRPr lang="en-US" sz="16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756" y="2847142"/>
            <a:ext cx="3676888" cy="3676888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5796379" y="3166765"/>
            <a:ext cx="535186" cy="535186"/>
          </a:xfrm>
          <a:prstGeom prst="roundRect">
            <a:avLst>
              <a:gd name="adj" fmla="val 1706856"/>
            </a:avLst>
          </a:prstGeom>
          <a:solidFill>
            <a:srgbClr val="4D1529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540" y="3283803"/>
            <a:ext cx="240863" cy="30099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474756" y="3100983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Making Room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9474756" y="3586162"/>
            <a:ext cx="4406384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He allows Simon into His suffering. Not out of need—but out of love.</a:t>
            </a:r>
            <a:endParaRPr lang="en-US" sz="16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6756" y="2847142"/>
            <a:ext cx="3676888" cy="3676888"/>
          </a:xfrm>
          <a:prstGeom prst="rect">
            <a:avLst/>
          </a:prstGeom>
        </p:spPr>
      </p:pic>
      <p:sp>
        <p:nvSpPr>
          <p:cNvPr id="11" name="Shape 6"/>
          <p:cNvSpPr/>
          <p:nvPr/>
        </p:nvSpPr>
        <p:spPr>
          <a:xfrm>
            <a:off x="8298716" y="3166765"/>
            <a:ext cx="535186" cy="535186"/>
          </a:xfrm>
          <a:prstGeom prst="roundRect">
            <a:avLst>
              <a:gd name="adj" fmla="val 1706856"/>
            </a:avLst>
          </a:prstGeom>
          <a:solidFill>
            <a:srgbClr val="4D1529"/>
          </a:solidFill>
          <a:ln/>
        </p:spPr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5877" y="3283803"/>
            <a:ext cx="240863" cy="30099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474756" y="5100042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Shared Strength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9474756" y="5585222"/>
            <a:ext cx="4406384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He makes space for someone else's strength.</a:t>
            </a:r>
            <a:endParaRPr lang="en-US" sz="16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6756" y="2847142"/>
            <a:ext cx="3676888" cy="3676888"/>
          </a:xfrm>
          <a:prstGeom prst="rect">
            <a:avLst/>
          </a:prstGeom>
        </p:spPr>
      </p:pic>
      <p:sp>
        <p:nvSpPr>
          <p:cNvPr id="16" name="Shape 9"/>
          <p:cNvSpPr/>
          <p:nvPr/>
        </p:nvSpPr>
        <p:spPr>
          <a:xfrm>
            <a:off x="8298716" y="5669101"/>
            <a:ext cx="535186" cy="535186"/>
          </a:xfrm>
          <a:prstGeom prst="roundRect">
            <a:avLst>
              <a:gd name="adj" fmla="val 1706856"/>
            </a:avLst>
          </a:prstGeom>
          <a:solidFill>
            <a:srgbClr val="4D1529"/>
          </a:solidFill>
          <a:ln/>
        </p:spPr>
      </p:sp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5877" y="5786140"/>
            <a:ext cx="240863" cy="300990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2301002" y="5271254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Holy Humility</a:t>
            </a:r>
            <a:endParaRPr lang="en-US" sz="2200" dirty="0"/>
          </a:p>
        </p:txBody>
      </p:sp>
      <p:sp>
        <p:nvSpPr>
          <p:cNvPr id="19" name="Text 11"/>
          <p:cNvSpPr/>
          <p:nvPr/>
        </p:nvSpPr>
        <p:spPr>
          <a:xfrm>
            <a:off x="749260" y="5756434"/>
            <a:ext cx="4406384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This, too, is divine: to let someone help.</a:t>
            </a:r>
            <a:endParaRPr lang="en-US" sz="1650" dirty="0"/>
          </a:p>
        </p:txBody>
      </p:sp>
      <p:pic>
        <p:nvPicPr>
          <p:cNvPr id="20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6756" y="2847142"/>
            <a:ext cx="3676888" cy="3676888"/>
          </a:xfrm>
          <a:prstGeom prst="rect">
            <a:avLst/>
          </a:prstGeom>
        </p:spPr>
      </p:pic>
      <p:sp>
        <p:nvSpPr>
          <p:cNvPr id="21" name="Shape 12"/>
          <p:cNvSpPr/>
          <p:nvPr/>
        </p:nvSpPr>
        <p:spPr>
          <a:xfrm>
            <a:off x="5796379" y="5669101"/>
            <a:ext cx="535186" cy="535186"/>
          </a:xfrm>
          <a:prstGeom prst="roundRect">
            <a:avLst>
              <a:gd name="adj" fmla="val 1706856"/>
            </a:avLst>
          </a:prstGeom>
          <a:solidFill>
            <a:srgbClr val="4D1529"/>
          </a:solidFill>
          <a:ln/>
        </p:spPr>
      </p:sp>
      <p:pic>
        <p:nvPicPr>
          <p:cNvPr id="22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3540" y="5786140"/>
            <a:ext cx="240863" cy="300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971955" y="297399"/>
            <a:ext cx="5709404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When We Are Simon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49260" y="3388995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Unexpected Calling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49260" y="3959900"/>
            <a:ext cx="63048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When have I been Simon? Pressed into a suffering I didn't choose—but walked into anyway?</a:t>
            </a:r>
            <a:endParaRPr lang="en-US" sz="1650" dirty="0"/>
          </a:p>
        </p:txBody>
      </p:sp>
      <p:sp>
        <p:nvSpPr>
          <p:cNvPr id="5" name="Text 3"/>
          <p:cNvSpPr/>
          <p:nvPr/>
        </p:nvSpPr>
        <p:spPr>
          <a:xfrm>
            <a:off x="749260" y="4837390"/>
            <a:ext cx="6304836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 family member's illness</a:t>
            </a:r>
            <a:endParaRPr lang="en-US" sz="1650" dirty="0"/>
          </a:p>
        </p:txBody>
      </p:sp>
      <p:sp>
        <p:nvSpPr>
          <p:cNvPr id="6" name="Text 4"/>
          <p:cNvSpPr/>
          <p:nvPr/>
        </p:nvSpPr>
        <p:spPr>
          <a:xfrm>
            <a:off x="749260" y="5254704"/>
            <a:ext cx="6304836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 friend's breakdown</a:t>
            </a:r>
            <a:endParaRPr lang="en-US" sz="1650" dirty="0"/>
          </a:p>
        </p:txBody>
      </p:sp>
      <p:sp>
        <p:nvSpPr>
          <p:cNvPr id="7" name="Text 5"/>
          <p:cNvSpPr/>
          <p:nvPr/>
        </p:nvSpPr>
        <p:spPr>
          <a:xfrm>
            <a:off x="749260" y="5672018"/>
            <a:ext cx="6304836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 stranger's cry</a:t>
            </a:r>
            <a:endParaRPr lang="en-US" sz="1650" dirty="0"/>
          </a:p>
        </p:txBody>
      </p:sp>
      <p:sp>
        <p:nvSpPr>
          <p:cNvPr id="8" name="Text 6"/>
          <p:cNvSpPr/>
          <p:nvPr/>
        </p:nvSpPr>
        <p:spPr>
          <a:xfrm>
            <a:off x="7583924" y="3388995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When We Need Help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583924" y="3959900"/>
            <a:ext cx="63048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Or... have I been Jesus? Wounded, exhausted, needing help—but ashamed to ask?</a:t>
            </a:r>
            <a:endParaRPr lang="en-US" sz="1650" dirty="0"/>
          </a:p>
        </p:txBody>
      </p:sp>
      <p:sp>
        <p:nvSpPr>
          <p:cNvPr id="10" name="Text 8"/>
          <p:cNvSpPr/>
          <p:nvPr/>
        </p:nvSpPr>
        <p:spPr>
          <a:xfrm>
            <a:off x="7583924" y="4837390"/>
            <a:ext cx="6304836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Do I let others carry part of what breaks me?</a:t>
            </a:r>
            <a:endParaRPr lang="en-US" sz="1650" dirty="0"/>
          </a:p>
        </p:txBody>
      </p:sp>
      <p:sp>
        <p:nvSpPr>
          <p:cNvPr id="11" name="Text 9"/>
          <p:cNvSpPr/>
          <p:nvPr/>
        </p:nvSpPr>
        <p:spPr>
          <a:xfrm>
            <a:off x="7583924" y="5254704"/>
            <a:ext cx="6304836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Do I make space for mercy from others?</a:t>
            </a:r>
            <a:endParaRPr lang="en-US" sz="16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14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8753" y="575429"/>
            <a:ext cx="5580221" cy="697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Prayer with Simon</a:t>
            </a:r>
            <a:endParaRPr lang="en-US" sz="4350" dirty="0"/>
          </a:p>
        </p:txBody>
      </p:sp>
      <p:sp>
        <p:nvSpPr>
          <p:cNvPr id="4" name="Text 1"/>
          <p:cNvSpPr/>
          <p:nvPr/>
        </p:nvSpPr>
        <p:spPr>
          <a:xfrm>
            <a:off x="6532602" y="1822132"/>
            <a:ext cx="7365444" cy="669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Whisper if it helps: "Lord, give me the humility to receive help, and the heart to offer it when I am called."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6218753" y="1586746"/>
            <a:ext cx="22860" cy="1140381"/>
          </a:xfrm>
          <a:prstGeom prst="rect">
            <a:avLst/>
          </a:prstGeom>
          <a:solidFill>
            <a:srgbClr val="FFB393"/>
          </a:solidFill>
          <a:ln/>
        </p:spPr>
      </p:sp>
      <p:sp>
        <p:nvSpPr>
          <p:cNvPr id="6" name="Text 3"/>
          <p:cNvSpPr/>
          <p:nvPr/>
        </p:nvSpPr>
        <p:spPr>
          <a:xfrm>
            <a:off x="6218753" y="3067050"/>
            <a:ext cx="3682722" cy="690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400"/>
              </a:lnSpc>
              <a:buNone/>
            </a:pPr>
            <a:r>
              <a:rPr lang="en-US" sz="54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2</a:t>
            </a:r>
            <a:endParaRPr lang="en-US" sz="5400" dirty="0"/>
          </a:p>
        </p:txBody>
      </p:sp>
      <p:sp>
        <p:nvSpPr>
          <p:cNvPr id="7" name="Text 4"/>
          <p:cNvSpPr/>
          <p:nvPr/>
        </p:nvSpPr>
        <p:spPr>
          <a:xfrm>
            <a:off x="6665000" y="4018955"/>
            <a:ext cx="2790111" cy="348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Roles</a:t>
            </a:r>
            <a:endParaRPr lang="en-US" sz="2150" dirty="0"/>
          </a:p>
        </p:txBody>
      </p:sp>
      <p:sp>
        <p:nvSpPr>
          <p:cNvPr id="8" name="Text 5"/>
          <p:cNvSpPr/>
          <p:nvPr/>
        </p:nvSpPr>
        <p:spPr>
          <a:xfrm>
            <a:off x="6218753" y="4493062"/>
            <a:ext cx="3682722" cy="669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This station invites you into both roles.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10215324" y="3067050"/>
            <a:ext cx="3682722" cy="690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400"/>
              </a:lnSpc>
              <a:buNone/>
            </a:pPr>
            <a:r>
              <a:rPr lang="en-US" sz="54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1</a:t>
            </a:r>
            <a:endParaRPr lang="en-US" sz="5400" dirty="0"/>
          </a:p>
        </p:txBody>
      </p:sp>
      <p:sp>
        <p:nvSpPr>
          <p:cNvPr id="10" name="Text 7"/>
          <p:cNvSpPr/>
          <p:nvPr/>
        </p:nvSpPr>
        <p:spPr>
          <a:xfrm>
            <a:off x="10661571" y="4018955"/>
            <a:ext cx="2790111" cy="348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Helper</a:t>
            </a:r>
            <a:endParaRPr lang="en-US" sz="2150" dirty="0"/>
          </a:p>
        </p:txBody>
      </p:sp>
      <p:sp>
        <p:nvSpPr>
          <p:cNvPr id="11" name="Text 8"/>
          <p:cNvSpPr/>
          <p:nvPr/>
        </p:nvSpPr>
        <p:spPr>
          <a:xfrm>
            <a:off x="10215324" y="4493062"/>
            <a:ext cx="3682722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The one who helps.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8216979" y="5894903"/>
            <a:ext cx="3682722" cy="690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400"/>
              </a:lnSpc>
              <a:buNone/>
            </a:pPr>
            <a:r>
              <a:rPr lang="en-US" sz="54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1</a:t>
            </a:r>
            <a:endParaRPr lang="en-US" sz="5400" dirty="0"/>
          </a:p>
        </p:txBody>
      </p:sp>
      <p:sp>
        <p:nvSpPr>
          <p:cNvPr id="13" name="Text 10"/>
          <p:cNvSpPr/>
          <p:nvPr/>
        </p:nvSpPr>
        <p:spPr>
          <a:xfrm>
            <a:off x="8663226" y="6846808"/>
            <a:ext cx="2790111" cy="348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Helped</a:t>
            </a:r>
            <a:endParaRPr lang="en-US" sz="2150" dirty="0"/>
          </a:p>
        </p:txBody>
      </p:sp>
      <p:sp>
        <p:nvSpPr>
          <p:cNvPr id="14" name="Text 11"/>
          <p:cNvSpPr/>
          <p:nvPr/>
        </p:nvSpPr>
        <p:spPr>
          <a:xfrm>
            <a:off x="8216979" y="7320915"/>
            <a:ext cx="3682722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The one who is helped.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7628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9260" y="3483650"/>
            <a:ext cx="12738259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Sixth Station: Veronica Wipes the Face of Jesus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260" y="4518303"/>
            <a:ext cx="4377214" cy="85629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963335" y="5695712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Courageous Step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963335" y="6180892"/>
            <a:ext cx="3949065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She steps out from the crowd. No command. No invitation. Only love, and courage.</a:t>
            </a:r>
            <a:endParaRPr lang="en-US" sz="16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6474" y="4518303"/>
            <a:ext cx="4377333" cy="85629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340548" y="5695712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Simple Gesture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5340548" y="6180892"/>
            <a:ext cx="3949184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 woman approaches the suffering Christ and lifts a cloth to His face.</a:t>
            </a:r>
            <a:endParaRPr lang="en-US" sz="16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3807" y="4518303"/>
            <a:ext cx="4377333" cy="85629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717881" y="5695712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Divine Imprint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717881" y="6180892"/>
            <a:ext cx="3949184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And in return... His face remains upon the fabric.</a:t>
            </a:r>
            <a:endParaRPr lang="en-US" sz="16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7628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9260" y="3716536"/>
            <a:ext cx="11656695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First Station: Jesus is Condemned to Death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49260" y="4992053"/>
            <a:ext cx="481727" cy="481727"/>
          </a:xfrm>
          <a:prstGeom prst="roundRect">
            <a:avLst>
              <a:gd name="adj" fmla="val 6667"/>
            </a:avLst>
          </a:prstGeom>
          <a:solidFill>
            <a:srgbClr val="4D1529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852" y="5018842"/>
            <a:ext cx="342543" cy="42814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445062" y="4992053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The Innocent Stands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445062" y="5477232"/>
            <a:ext cx="3538776" cy="1712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The Innocent stands before the guilty and does not defend Himself. This is not weakness. This is the unbearable strength of love.</a:t>
            </a:r>
            <a:endParaRPr lang="en-US" sz="1650" dirty="0"/>
          </a:p>
        </p:txBody>
      </p:sp>
      <p:sp>
        <p:nvSpPr>
          <p:cNvPr id="8" name="Shape 4"/>
          <p:cNvSpPr/>
          <p:nvPr/>
        </p:nvSpPr>
        <p:spPr>
          <a:xfrm>
            <a:off x="5197912" y="4992053"/>
            <a:ext cx="481727" cy="481727"/>
          </a:xfrm>
          <a:prstGeom prst="roundRect">
            <a:avLst>
              <a:gd name="adj" fmla="val 6667"/>
            </a:avLst>
          </a:prstGeom>
          <a:solidFill>
            <a:srgbClr val="4D1529"/>
          </a:solidFill>
          <a:ln/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7504" y="5018842"/>
            <a:ext cx="342543" cy="42814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893713" y="4992053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Pilate's Question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5893713" y="5477232"/>
            <a:ext cx="3538776" cy="1369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Pilate, the man of power, looks Truth in the eyes and asks: "What is truth?" But he does not wait for the answer.</a:t>
            </a:r>
            <a:endParaRPr lang="en-US" sz="1650" dirty="0"/>
          </a:p>
        </p:txBody>
      </p:sp>
      <p:sp>
        <p:nvSpPr>
          <p:cNvPr id="12" name="Shape 7"/>
          <p:cNvSpPr/>
          <p:nvPr/>
        </p:nvSpPr>
        <p:spPr>
          <a:xfrm>
            <a:off x="9646563" y="4992053"/>
            <a:ext cx="481727" cy="481727"/>
          </a:xfrm>
          <a:prstGeom prst="roundRect">
            <a:avLst>
              <a:gd name="adj" fmla="val 6667"/>
            </a:avLst>
          </a:prstGeom>
          <a:solidFill>
            <a:srgbClr val="4D1529"/>
          </a:solidFill>
          <a:ln/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6155" y="5018842"/>
            <a:ext cx="342543" cy="428149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342364" y="4992053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Justice Drowned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0342364" y="5477232"/>
            <a:ext cx="3538776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The crowd is loud. So loud. Rage is contagious. Justice is drowned in noise.</a:t>
            </a:r>
            <a:endParaRPr lang="en-US" sz="16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4830" y="372556"/>
            <a:ext cx="7626310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The Courage of Compassion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35660" y="3012638"/>
            <a:ext cx="481727" cy="481727"/>
          </a:xfrm>
          <a:prstGeom prst="roundRect">
            <a:avLst>
              <a:gd name="adj" fmla="val 6667"/>
            </a:avLst>
          </a:prstGeom>
          <a:solidFill>
            <a:srgbClr val="4D1529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252" y="3039428"/>
            <a:ext cx="342543" cy="42814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931462" y="3012638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Stepping Forward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6931462" y="3497818"/>
            <a:ext cx="3019901" cy="1369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To step out when no one else moves. To act from the heart, even if it changes nothing.</a:t>
            </a:r>
            <a:endParaRPr lang="en-US" sz="1650" dirty="0"/>
          </a:p>
        </p:txBody>
      </p:sp>
      <p:sp>
        <p:nvSpPr>
          <p:cNvPr id="8" name="Shape 4"/>
          <p:cNvSpPr/>
          <p:nvPr/>
        </p:nvSpPr>
        <p:spPr>
          <a:xfrm>
            <a:off x="10165437" y="3012638"/>
            <a:ext cx="481727" cy="481727"/>
          </a:xfrm>
          <a:prstGeom prst="roundRect">
            <a:avLst>
              <a:gd name="adj" fmla="val 6667"/>
            </a:avLst>
          </a:prstGeom>
          <a:solidFill>
            <a:srgbClr val="4D1529"/>
          </a:solidFill>
          <a:ln/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5029" y="3039428"/>
            <a:ext cx="342543" cy="42814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861238" y="3012638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Facing Pain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0861238" y="3497818"/>
            <a:ext cx="3019901" cy="1369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How often do we turn away from pain? From the bloodied, the broken, the disfigured?</a:t>
            </a:r>
            <a:endParaRPr lang="en-US" sz="1650" dirty="0"/>
          </a:p>
        </p:txBody>
      </p:sp>
      <p:sp>
        <p:nvSpPr>
          <p:cNvPr id="12" name="Shape 7"/>
          <p:cNvSpPr/>
          <p:nvPr/>
        </p:nvSpPr>
        <p:spPr>
          <a:xfrm>
            <a:off x="6235660" y="5322451"/>
            <a:ext cx="481727" cy="481727"/>
          </a:xfrm>
          <a:prstGeom prst="roundRect">
            <a:avLst>
              <a:gd name="adj" fmla="val 6667"/>
            </a:avLst>
          </a:prstGeom>
          <a:solidFill>
            <a:srgbClr val="4D1529"/>
          </a:solidFill>
          <a:ln/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5252" y="5349240"/>
            <a:ext cx="342543" cy="428149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931462" y="5322451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Simple Presence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6931462" y="5807631"/>
            <a:ext cx="6949678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Veronica does not fix. She shows up. She touches the suffering face of God.</a:t>
            </a:r>
            <a:endParaRPr lang="en-US" sz="16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805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7951" y="587693"/>
            <a:ext cx="7486055" cy="712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The Imprint of Compassion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951" y="1620441"/>
            <a:ext cx="7648099" cy="4038838"/>
          </a:xfrm>
          <a:prstGeom prst="rect">
            <a:avLst/>
          </a:prstGeom>
        </p:spPr>
      </p:pic>
      <p:sp>
        <p:nvSpPr>
          <p:cNvPr id="5" name="Shape 1"/>
          <p:cNvSpPr/>
          <p:nvPr/>
        </p:nvSpPr>
        <p:spPr>
          <a:xfrm>
            <a:off x="1431012" y="5689759"/>
            <a:ext cx="213598" cy="213598"/>
          </a:xfrm>
          <a:prstGeom prst="roundRect">
            <a:avLst>
              <a:gd name="adj" fmla="val 8562"/>
            </a:avLst>
          </a:prstGeom>
          <a:solidFill>
            <a:srgbClr val="8A2900"/>
          </a:solidFill>
          <a:ln/>
        </p:spPr>
      </p:sp>
      <p:sp>
        <p:nvSpPr>
          <p:cNvPr id="6" name="Text 2"/>
          <p:cNvSpPr/>
          <p:nvPr/>
        </p:nvSpPr>
        <p:spPr>
          <a:xfrm>
            <a:off x="1705570" y="5689759"/>
            <a:ext cx="1490067" cy="2135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Turning Away</a:t>
            </a:r>
            <a:endParaRPr lang="en-US" sz="1650" dirty="0"/>
          </a:p>
        </p:txBody>
      </p:sp>
      <p:sp>
        <p:nvSpPr>
          <p:cNvPr id="7" name="Shape 3"/>
          <p:cNvSpPr/>
          <p:nvPr/>
        </p:nvSpPr>
        <p:spPr>
          <a:xfrm>
            <a:off x="3769638" y="5689759"/>
            <a:ext cx="213598" cy="213598"/>
          </a:xfrm>
          <a:prstGeom prst="roundRect">
            <a:avLst>
              <a:gd name="adj" fmla="val 8562"/>
            </a:avLst>
          </a:prstGeom>
          <a:solidFill>
            <a:srgbClr val="FD4B00"/>
          </a:solidFill>
          <a:ln/>
        </p:spPr>
      </p:sp>
      <p:sp>
        <p:nvSpPr>
          <p:cNvPr id="8" name="Text 4"/>
          <p:cNvSpPr/>
          <p:nvPr/>
        </p:nvSpPr>
        <p:spPr>
          <a:xfrm>
            <a:off x="4044196" y="5689759"/>
            <a:ext cx="1329928" cy="2135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Trying to Fix</a:t>
            </a:r>
            <a:endParaRPr lang="en-US" sz="1650" dirty="0"/>
          </a:p>
        </p:txBody>
      </p:sp>
      <p:sp>
        <p:nvSpPr>
          <p:cNvPr id="9" name="Shape 5"/>
          <p:cNvSpPr/>
          <p:nvPr/>
        </p:nvSpPr>
        <p:spPr>
          <a:xfrm>
            <a:off x="5948243" y="5689759"/>
            <a:ext cx="213598" cy="213598"/>
          </a:xfrm>
          <a:prstGeom prst="roundRect">
            <a:avLst>
              <a:gd name="adj" fmla="val 8562"/>
            </a:avLst>
          </a:prstGeom>
          <a:solidFill>
            <a:srgbClr val="FF9C72"/>
          </a:solidFill>
          <a:ln/>
        </p:spPr>
      </p:sp>
      <p:sp>
        <p:nvSpPr>
          <p:cNvPr id="10" name="Text 6"/>
          <p:cNvSpPr/>
          <p:nvPr/>
        </p:nvSpPr>
        <p:spPr>
          <a:xfrm>
            <a:off x="6222802" y="5689759"/>
            <a:ext cx="1811536" cy="2135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Simple Presence</a:t>
            </a:r>
            <a:endParaRPr lang="en-US" sz="1650" dirty="0"/>
          </a:p>
        </p:txBody>
      </p:sp>
      <p:sp>
        <p:nvSpPr>
          <p:cNvPr id="11" name="Text 7"/>
          <p:cNvSpPr/>
          <p:nvPr/>
        </p:nvSpPr>
        <p:spPr>
          <a:xfrm>
            <a:off x="1068467" y="6384131"/>
            <a:ext cx="7327583" cy="10258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b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Breathe here. Gently.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Let your heart be touched. You may whisper: "Let me be Veronica—even if I cannot change the world, let me offer love where I can."</a:t>
            </a:r>
            <a:endParaRPr lang="en-US" sz="1650" dirty="0"/>
          </a:p>
        </p:txBody>
      </p:sp>
      <p:sp>
        <p:nvSpPr>
          <p:cNvPr id="12" name="Shape 8"/>
          <p:cNvSpPr/>
          <p:nvPr/>
        </p:nvSpPr>
        <p:spPr>
          <a:xfrm>
            <a:off x="747951" y="6143744"/>
            <a:ext cx="30480" cy="1506617"/>
          </a:xfrm>
          <a:prstGeom prst="rect">
            <a:avLst/>
          </a:prstGeom>
          <a:solidFill>
            <a:srgbClr val="FFB393"/>
          </a:solidFill>
          <a:ln/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225174" y="326424"/>
            <a:ext cx="5709404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Veronica's Legacy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60" y="2509123"/>
            <a:ext cx="4163139" cy="257294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49260" y="5349597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The Sacred Imprint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49260" y="5834777"/>
            <a:ext cx="4163139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Every act of quiet compassion leaves the imprint of Christ's face on the fabric of this world.</a:t>
            </a:r>
            <a:endParaRPr lang="en-US" sz="16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3511" y="2509123"/>
            <a:ext cx="4163258" cy="257306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3511" y="5349716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Modern Veronicas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3511" y="5834896"/>
            <a:ext cx="4163258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Let us rest in this moment, where mercy met flesh.</a:t>
            </a:r>
            <a:endParaRPr lang="en-US" sz="16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7881" y="2509123"/>
            <a:ext cx="4163258" cy="257306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7881" y="5349716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Our Calling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7881" y="5834896"/>
            <a:ext cx="4163258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When your heart is ready, we will continue to the Seventh Station.</a:t>
            </a:r>
            <a:endParaRPr lang="en-US" sz="16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079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1612" y="50858"/>
            <a:ext cx="7653576" cy="14194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Seventh Station: Jesus Falls a Second Time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31612" y="2324219"/>
            <a:ext cx="1275517" cy="1589246"/>
          </a:xfrm>
          <a:prstGeom prst="roundRect">
            <a:avLst>
              <a:gd name="adj" fmla="val 2504"/>
            </a:avLst>
          </a:prstGeom>
          <a:solidFill>
            <a:srgbClr val="4D1529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649" y="2931676"/>
            <a:ext cx="299323" cy="37421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720013" y="2537103"/>
            <a:ext cx="2838926" cy="3548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Again... He Falls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7720013" y="3019544"/>
            <a:ext cx="5952292" cy="681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Not once, but again. The body, weakening. The road, merciless.</a:t>
            </a:r>
            <a:endParaRPr lang="en-US" sz="1650" dirty="0"/>
          </a:p>
        </p:txBody>
      </p:sp>
      <p:sp>
        <p:nvSpPr>
          <p:cNvPr id="8" name="Shape 4"/>
          <p:cNvSpPr/>
          <p:nvPr/>
        </p:nvSpPr>
        <p:spPr>
          <a:xfrm>
            <a:off x="7613571" y="3903940"/>
            <a:ext cx="6165175" cy="11430"/>
          </a:xfrm>
          <a:prstGeom prst="roundRect">
            <a:avLst>
              <a:gd name="adj" fmla="val 279423"/>
            </a:avLst>
          </a:prstGeom>
          <a:solidFill>
            <a:srgbClr val="662E42"/>
          </a:solidFill>
          <a:ln/>
        </p:spPr>
      </p:sp>
      <p:sp>
        <p:nvSpPr>
          <p:cNvPr id="9" name="Shape 5"/>
          <p:cNvSpPr/>
          <p:nvPr/>
        </p:nvSpPr>
        <p:spPr>
          <a:xfrm>
            <a:off x="6231612" y="4019907"/>
            <a:ext cx="2551152" cy="1589246"/>
          </a:xfrm>
          <a:prstGeom prst="roundRect">
            <a:avLst>
              <a:gd name="adj" fmla="val 2010"/>
            </a:avLst>
          </a:prstGeom>
          <a:solidFill>
            <a:srgbClr val="4D1529"/>
          </a:solidFill>
          <a:ln/>
        </p:spPr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7467" y="4627364"/>
            <a:ext cx="299323" cy="37421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8995648" y="4232791"/>
            <a:ext cx="2838926" cy="3548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Unbearable Burden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8995648" y="4715232"/>
            <a:ext cx="4676656" cy="681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This is the slow breaking of a human body under unbearable burden.</a:t>
            </a:r>
            <a:endParaRPr lang="en-US" sz="1650" dirty="0"/>
          </a:p>
        </p:txBody>
      </p:sp>
      <p:sp>
        <p:nvSpPr>
          <p:cNvPr id="13" name="Shape 8"/>
          <p:cNvSpPr/>
          <p:nvPr/>
        </p:nvSpPr>
        <p:spPr>
          <a:xfrm>
            <a:off x="8889206" y="5599628"/>
            <a:ext cx="4889540" cy="11430"/>
          </a:xfrm>
          <a:prstGeom prst="roundRect">
            <a:avLst>
              <a:gd name="adj" fmla="val 279423"/>
            </a:avLst>
          </a:prstGeom>
          <a:solidFill>
            <a:srgbClr val="662E42"/>
          </a:solidFill>
          <a:ln/>
        </p:spPr>
      </p:sp>
      <p:sp>
        <p:nvSpPr>
          <p:cNvPr id="14" name="Shape 9"/>
          <p:cNvSpPr/>
          <p:nvPr/>
        </p:nvSpPr>
        <p:spPr>
          <a:xfrm>
            <a:off x="6231612" y="5715595"/>
            <a:ext cx="3826788" cy="1929765"/>
          </a:xfrm>
          <a:prstGeom prst="roundRect">
            <a:avLst>
              <a:gd name="adj" fmla="val 1655"/>
            </a:avLst>
          </a:prstGeom>
          <a:solidFill>
            <a:srgbClr val="4D1529"/>
          </a:solidFill>
          <a:ln/>
        </p:spPr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5285" y="6493312"/>
            <a:ext cx="299323" cy="374213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10271284" y="5928479"/>
            <a:ext cx="2838926" cy="3548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Chosen Surrender</a:t>
            </a:r>
            <a:endParaRPr lang="en-US" sz="2200" dirty="0"/>
          </a:p>
        </p:txBody>
      </p:sp>
      <p:sp>
        <p:nvSpPr>
          <p:cNvPr id="17" name="Text 11"/>
          <p:cNvSpPr/>
          <p:nvPr/>
        </p:nvSpPr>
        <p:spPr>
          <a:xfrm>
            <a:off x="10271284" y="6410920"/>
            <a:ext cx="3401020" cy="10215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He allows it. Not because He must—but because He chooses.</a:t>
            </a:r>
            <a:endParaRPr lang="en-US" sz="16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578060" y="315754"/>
            <a:ext cx="8327827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The Meaning of Repeated Falls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49260" y="3576161"/>
            <a:ext cx="3132296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Even Christ Falls Again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49260" y="4147066"/>
            <a:ext cx="63048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Do you know what it is to fall not once, but twice? Or many times?</a:t>
            </a:r>
            <a:endParaRPr lang="en-US" sz="1650" dirty="0"/>
          </a:p>
        </p:txBody>
      </p:sp>
      <p:sp>
        <p:nvSpPr>
          <p:cNvPr id="5" name="Text 3"/>
          <p:cNvSpPr/>
          <p:nvPr/>
        </p:nvSpPr>
        <p:spPr>
          <a:xfrm>
            <a:off x="749260" y="5024557"/>
            <a:ext cx="63048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To make progress—only to feel like you've regressed again?</a:t>
            </a:r>
            <a:endParaRPr lang="en-US" sz="1650" dirty="0"/>
          </a:p>
        </p:txBody>
      </p:sp>
      <p:sp>
        <p:nvSpPr>
          <p:cNvPr id="6" name="Text 4"/>
          <p:cNvSpPr/>
          <p:nvPr/>
        </p:nvSpPr>
        <p:spPr>
          <a:xfrm>
            <a:off x="7583924" y="3576161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The True Meaning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583924" y="4147066"/>
            <a:ext cx="63048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This second fall reminds us: holiness is not in never falling, but in continuing to rise with love after each collapse.</a:t>
            </a:r>
            <a:endParaRPr lang="en-US" sz="1650" dirty="0"/>
          </a:p>
        </p:txBody>
      </p:sp>
      <p:sp>
        <p:nvSpPr>
          <p:cNvPr id="8" name="Text 6"/>
          <p:cNvSpPr/>
          <p:nvPr/>
        </p:nvSpPr>
        <p:spPr>
          <a:xfrm>
            <a:off x="7583924" y="5024557"/>
            <a:ext cx="63048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And He rises. Again. Bruised. Shaken. But not turned away.</a:t>
            </a:r>
            <a:endParaRPr lang="en-US" sz="16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416016" y="500263"/>
            <a:ext cx="7051953" cy="6584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r>
              <a:rPr lang="en-US" sz="410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Prayer After the Second Fall</a:t>
            </a:r>
            <a:endParaRPr lang="en-US" sz="41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97" y="2807137"/>
            <a:ext cx="4305538" cy="2370177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2431" y="2807137"/>
            <a:ext cx="4305538" cy="2370177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5965" y="2807137"/>
            <a:ext cx="4305538" cy="2370177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987504" y="5749766"/>
            <a:ext cx="12951619" cy="631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Whisper if it feels right: "Christ, you fell again... so I am not lost when I stumble again. Be near me in my return. Lift me—not by judgment but by presence."</a:t>
            </a:r>
            <a:endParaRPr lang="en-US" sz="1550" dirty="0"/>
          </a:p>
        </p:txBody>
      </p:sp>
      <p:sp>
        <p:nvSpPr>
          <p:cNvPr id="7" name="Shape 2"/>
          <p:cNvSpPr/>
          <p:nvPr/>
        </p:nvSpPr>
        <p:spPr>
          <a:xfrm>
            <a:off x="691277" y="5527596"/>
            <a:ext cx="22860" cy="1076325"/>
          </a:xfrm>
          <a:prstGeom prst="rect">
            <a:avLst/>
          </a:prstGeom>
          <a:solidFill>
            <a:srgbClr val="FFB393"/>
          </a:solidFill>
          <a:ln/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65954" y="0"/>
            <a:ext cx="7720489" cy="13556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Eighth Station: Jesus Meets the Women of Jerusalem</a:t>
            </a:r>
            <a:endParaRPr lang="en-US" sz="42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56" y="2256353"/>
            <a:ext cx="508397" cy="50839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423511" y="2220873"/>
            <a:ext cx="1658303" cy="6777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Their Weeping</a:t>
            </a:r>
            <a:endParaRPr lang="en-US" sz="2100" dirty="0"/>
          </a:p>
        </p:txBody>
      </p:sp>
      <p:sp>
        <p:nvSpPr>
          <p:cNvPr id="6" name="Text 2"/>
          <p:cNvSpPr/>
          <p:nvPr/>
        </p:nvSpPr>
        <p:spPr>
          <a:xfrm>
            <a:off x="1423511" y="3020497"/>
            <a:ext cx="1658303" cy="16263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They are weeping. Their hearts pierced by what they see.</a:t>
            </a:r>
            <a:endParaRPr lang="en-US" sz="16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6852" y="2256353"/>
            <a:ext cx="508397" cy="50839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098608" y="2220873"/>
            <a:ext cx="1658422" cy="6777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His Response</a:t>
            </a:r>
            <a:endParaRPr lang="en-US" sz="2100" dirty="0"/>
          </a:p>
        </p:txBody>
      </p:sp>
      <p:sp>
        <p:nvSpPr>
          <p:cNvPr id="9" name="Text 4"/>
          <p:cNvSpPr/>
          <p:nvPr/>
        </p:nvSpPr>
        <p:spPr>
          <a:xfrm>
            <a:off x="4098608" y="3020497"/>
            <a:ext cx="1658422" cy="16263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And Jesus—wounded, bleeding, exhausted—turns to them.</a:t>
            </a:r>
            <a:endParaRPr lang="en-US" sz="16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2067" y="2256353"/>
            <a:ext cx="508397" cy="50839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773823" y="2220873"/>
            <a:ext cx="1658422" cy="6777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Giving Comfort</a:t>
            </a:r>
            <a:endParaRPr lang="en-US" sz="2100" dirty="0"/>
          </a:p>
        </p:txBody>
      </p:sp>
      <p:sp>
        <p:nvSpPr>
          <p:cNvPr id="12" name="Text 6"/>
          <p:cNvSpPr/>
          <p:nvPr/>
        </p:nvSpPr>
        <p:spPr>
          <a:xfrm>
            <a:off x="6773823" y="3020497"/>
            <a:ext cx="1658422" cy="19516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He does not ask for pity. He does not seek comfort. Instead, He gives it.</a:t>
            </a:r>
            <a:endParaRPr lang="en-US" sz="16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756" y="5617726"/>
            <a:ext cx="508397" cy="508397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423511" y="5582245"/>
            <a:ext cx="1658303" cy="3388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His Words</a:t>
            </a:r>
            <a:endParaRPr lang="en-US" sz="2100" dirty="0"/>
          </a:p>
        </p:txBody>
      </p:sp>
      <p:sp>
        <p:nvSpPr>
          <p:cNvPr id="15" name="Text 8"/>
          <p:cNvSpPr/>
          <p:nvPr/>
        </p:nvSpPr>
        <p:spPr>
          <a:xfrm>
            <a:off x="1423511" y="6043017"/>
            <a:ext cx="1658303" cy="16263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"Do not weep for me... but for yourselves, and for your children."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22119" y="669095"/>
            <a:ext cx="5856327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The Meaning of Tears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41421" y="2871192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Sorrow That Heals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49260" y="3356372"/>
            <a:ext cx="3946803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There is a sorrow that heals... and a sorrow that sleeps.</a:t>
            </a:r>
            <a:endParaRPr lang="en-US" sz="16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75" y="2387560"/>
            <a:ext cx="4596051" cy="4596051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0005" y="3169265"/>
            <a:ext cx="320278" cy="40040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4337" y="2871192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Grief That Awakens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4337" y="3356372"/>
            <a:ext cx="3946803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 grief that numbs, and a grief that awakens.</a:t>
            </a:r>
            <a:endParaRPr lang="en-US" sz="16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75" y="2387560"/>
            <a:ext cx="4596051" cy="4596051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0999" y="3560385"/>
            <a:ext cx="320278" cy="40040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4337" y="5501045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Your Sorrow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4337" y="5986224"/>
            <a:ext cx="3946803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What kind of sorrow lives in you?</a:t>
            </a:r>
            <a:endParaRPr lang="en-US" sz="16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7175" y="2387560"/>
            <a:ext cx="4596051" cy="4596051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9879" y="5801380"/>
            <a:ext cx="320278" cy="400407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41421" y="5329833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Deeper Calling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49260" y="5815013"/>
            <a:ext cx="3946803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Jesus is calling them deeper. To a sorrow that transforms.</a:t>
            </a:r>
            <a:endParaRPr lang="en-US" sz="16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7175" y="2387560"/>
            <a:ext cx="4596051" cy="4596051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8885" y="5410260"/>
            <a:ext cx="320278" cy="4004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5414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3069" y="3238024"/>
            <a:ext cx="6507837" cy="707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Awakening Compassion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43069" y="4264342"/>
            <a:ext cx="6466046" cy="1584960"/>
          </a:xfrm>
          <a:prstGeom prst="roundRect">
            <a:avLst>
              <a:gd name="adj" fmla="val 2010"/>
            </a:avLst>
          </a:prstGeom>
          <a:solidFill>
            <a:srgbClr val="4D1529"/>
          </a:solidFill>
          <a:ln/>
        </p:spPr>
      </p:sp>
      <p:sp>
        <p:nvSpPr>
          <p:cNvPr id="5" name="Text 2"/>
          <p:cNvSpPr/>
          <p:nvPr/>
        </p:nvSpPr>
        <p:spPr>
          <a:xfrm>
            <a:off x="955358" y="4476631"/>
            <a:ext cx="2831068" cy="3538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Sleeping Grief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955358" y="4957882"/>
            <a:ext cx="6041469" cy="679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Where is my grief asleep? Where does my compassion need to deepen?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7421404" y="4264342"/>
            <a:ext cx="6466046" cy="1584960"/>
          </a:xfrm>
          <a:prstGeom prst="roundRect">
            <a:avLst>
              <a:gd name="adj" fmla="val 2010"/>
            </a:avLst>
          </a:prstGeom>
          <a:solidFill>
            <a:srgbClr val="4D1529"/>
          </a:solidFill>
          <a:ln/>
        </p:spPr>
      </p:sp>
      <p:sp>
        <p:nvSpPr>
          <p:cNvPr id="8" name="Text 5"/>
          <p:cNvSpPr/>
          <p:nvPr/>
        </p:nvSpPr>
        <p:spPr>
          <a:xfrm>
            <a:off x="7633692" y="4476631"/>
            <a:ext cx="2831068" cy="3538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Avoided Sorrow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7633692" y="4957882"/>
            <a:ext cx="6041469" cy="679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What sorrow have I been avoiding—mine, or the world's?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743069" y="6061591"/>
            <a:ext cx="6466046" cy="1584960"/>
          </a:xfrm>
          <a:prstGeom prst="roundRect">
            <a:avLst>
              <a:gd name="adj" fmla="val 2010"/>
            </a:avLst>
          </a:prstGeom>
          <a:solidFill>
            <a:srgbClr val="4D1529"/>
          </a:solidFill>
          <a:ln/>
        </p:spPr>
      </p:sp>
      <p:sp>
        <p:nvSpPr>
          <p:cNvPr id="11" name="Text 8"/>
          <p:cNvSpPr/>
          <p:nvPr/>
        </p:nvSpPr>
        <p:spPr>
          <a:xfrm>
            <a:off x="955358" y="6273879"/>
            <a:ext cx="2831068" cy="3538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The Mirror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55358" y="6755130"/>
            <a:ext cx="6041469" cy="679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This Station is not only about Jesus. It is about the mirror He holds up to our hearts.</a:t>
            </a:r>
            <a:endParaRPr lang="en-US" sz="1650" dirty="0"/>
          </a:p>
        </p:txBody>
      </p:sp>
      <p:sp>
        <p:nvSpPr>
          <p:cNvPr id="13" name="Shape 10"/>
          <p:cNvSpPr/>
          <p:nvPr/>
        </p:nvSpPr>
        <p:spPr>
          <a:xfrm>
            <a:off x="7421404" y="6061591"/>
            <a:ext cx="6466046" cy="1584960"/>
          </a:xfrm>
          <a:prstGeom prst="roundRect">
            <a:avLst>
              <a:gd name="adj" fmla="val 2010"/>
            </a:avLst>
          </a:prstGeom>
          <a:solidFill>
            <a:srgbClr val="4D1529"/>
          </a:solidFill>
          <a:ln/>
        </p:spPr>
      </p:sp>
      <p:sp>
        <p:nvSpPr>
          <p:cNvPr id="14" name="Text 11"/>
          <p:cNvSpPr/>
          <p:nvPr/>
        </p:nvSpPr>
        <p:spPr>
          <a:xfrm>
            <a:off x="7633692" y="6273879"/>
            <a:ext cx="2831068" cy="3538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The Question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7633692" y="6755130"/>
            <a:ext cx="6041469" cy="679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Can we see... without turning away? Can we mourn... without being paralyzed?</a:t>
            </a:r>
            <a:endParaRPr lang="en-US" sz="16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5011" y="254198"/>
            <a:ext cx="7645479" cy="14270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Ninth Station: Jesus Falls a Third Time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260" y="2368153"/>
            <a:ext cx="915472" cy="91547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49260" y="3497699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Near the End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49260" y="3982879"/>
            <a:ext cx="3662124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He is near the end. The weight unbearable. The Cross still heavy.</a:t>
            </a:r>
            <a:endParaRPr lang="en-US" sz="16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496" y="2368153"/>
            <a:ext cx="915472" cy="91547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732496" y="3497699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Final Collapse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4732496" y="3982879"/>
            <a:ext cx="3662243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And then, He falls... once more. With a final, quiet collapse.</a:t>
            </a:r>
            <a:endParaRPr lang="en-US" sz="16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260" y="5309949"/>
            <a:ext cx="915472" cy="91547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49260" y="6439495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Human Limit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49260" y="6924675"/>
            <a:ext cx="3662124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This is where the human reaches its limit.</a:t>
            </a:r>
            <a:endParaRPr lang="en-US" sz="16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2496" y="5309949"/>
            <a:ext cx="915472" cy="915472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4732496" y="6439495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Rising Again</a:t>
            </a:r>
            <a:endParaRPr lang="en-US" sz="2200" dirty="0"/>
          </a:p>
        </p:txBody>
      </p:sp>
      <p:sp>
        <p:nvSpPr>
          <p:cNvPr id="15" name="Text 8"/>
          <p:cNvSpPr/>
          <p:nvPr/>
        </p:nvSpPr>
        <p:spPr>
          <a:xfrm>
            <a:off x="4732496" y="6924675"/>
            <a:ext cx="3662243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And still, He rises again.</a:t>
            </a:r>
            <a:endParaRPr lang="en-US" sz="16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804337" y="204018"/>
            <a:ext cx="9434036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Reflection: The Condemned Christ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49260" y="3519012"/>
            <a:ext cx="63048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b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Now, breathe.</a:t>
            </a:r>
            <a:r>
              <a:rPr lang="en-US" b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b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Gently. Fully. Slowly.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Let these words echo in the chambers of your soul. Let yourself be 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there.</a:t>
            </a:r>
            <a:endParaRPr lang="en-US" sz="1650" dirty="0"/>
          </a:p>
        </p:txBody>
      </p:sp>
      <p:sp>
        <p:nvSpPr>
          <p:cNvPr id="4" name="Text 2"/>
          <p:cNvSpPr/>
          <p:nvPr/>
        </p:nvSpPr>
        <p:spPr>
          <a:xfrm>
            <a:off x="749260" y="5070872"/>
            <a:ext cx="63048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Can you feel what it means to be wrongly accused? Have you ever been seen through distorted eyes?</a:t>
            </a:r>
            <a:endParaRPr lang="en-US" sz="1650" dirty="0"/>
          </a:p>
        </p:txBody>
      </p:sp>
      <p:sp>
        <p:nvSpPr>
          <p:cNvPr id="5" name="Text 3"/>
          <p:cNvSpPr/>
          <p:nvPr/>
        </p:nvSpPr>
        <p:spPr>
          <a:xfrm>
            <a:off x="7583924" y="3508534"/>
            <a:ext cx="63048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Where is Pilate in you? Where is the crowd? Where is the silent Christ?</a:t>
            </a:r>
            <a:endParaRPr lang="en-US" sz="1650" dirty="0"/>
          </a:p>
        </p:txBody>
      </p:sp>
      <p:sp>
        <p:nvSpPr>
          <p:cNvPr id="6" name="Text 4"/>
          <p:cNvSpPr/>
          <p:nvPr/>
        </p:nvSpPr>
        <p:spPr>
          <a:xfrm>
            <a:off x="7583924" y="5413296"/>
            <a:ext cx="63048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Can you sit beside Him now? Say nothing. Just sit. Stand. Be with Him.</a:t>
            </a:r>
            <a:endParaRPr lang="en-US" sz="16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7628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9260" y="3887748"/>
            <a:ext cx="7022425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The Third Fall: Our Limits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49260" y="5163264"/>
            <a:ext cx="481727" cy="481727"/>
          </a:xfrm>
          <a:prstGeom prst="roundRect">
            <a:avLst>
              <a:gd name="adj" fmla="val 6667"/>
            </a:avLst>
          </a:prstGeom>
          <a:solidFill>
            <a:srgbClr val="4D1529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852" y="5190053"/>
            <a:ext cx="342543" cy="42814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445062" y="5163264"/>
            <a:ext cx="2952988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Complete Exhaustion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445062" y="5648444"/>
            <a:ext cx="3538776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The third fall is the fall of exhaustion. Not defeat—but a surrender to human frailty.</a:t>
            </a:r>
            <a:endParaRPr lang="en-US" sz="1650" dirty="0"/>
          </a:p>
        </p:txBody>
      </p:sp>
      <p:sp>
        <p:nvSpPr>
          <p:cNvPr id="8" name="Shape 4"/>
          <p:cNvSpPr/>
          <p:nvPr/>
        </p:nvSpPr>
        <p:spPr>
          <a:xfrm>
            <a:off x="5197912" y="5163264"/>
            <a:ext cx="481727" cy="481727"/>
          </a:xfrm>
          <a:prstGeom prst="roundRect">
            <a:avLst>
              <a:gd name="adj" fmla="val 6667"/>
            </a:avLst>
          </a:prstGeom>
          <a:solidFill>
            <a:srgbClr val="4D1529"/>
          </a:solidFill>
          <a:ln/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7504" y="5190053"/>
            <a:ext cx="342543" cy="42814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893713" y="5163264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The Edge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5893713" y="5648444"/>
            <a:ext cx="3538776" cy="1369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Where in your life have you reached the end? The point where you thought you could not go on?</a:t>
            </a:r>
            <a:endParaRPr lang="en-US" sz="1650" dirty="0"/>
          </a:p>
        </p:txBody>
      </p:sp>
      <p:sp>
        <p:nvSpPr>
          <p:cNvPr id="12" name="Shape 7"/>
          <p:cNvSpPr/>
          <p:nvPr/>
        </p:nvSpPr>
        <p:spPr>
          <a:xfrm>
            <a:off x="9646563" y="5163264"/>
            <a:ext cx="481727" cy="481727"/>
          </a:xfrm>
          <a:prstGeom prst="roundRect">
            <a:avLst>
              <a:gd name="adj" fmla="val 6667"/>
            </a:avLst>
          </a:prstGeom>
          <a:solidFill>
            <a:srgbClr val="4D1529"/>
          </a:solidFill>
          <a:ln/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6155" y="5190053"/>
            <a:ext cx="342543" cy="428149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342364" y="5163264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Accepting Limits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0342364" y="5648444"/>
            <a:ext cx="3538776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This is the fall of accepting limits. This is the fall where we meet the end of ourselves.</a:t>
            </a:r>
            <a:endParaRPr lang="en-US" sz="16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338909" y="270153"/>
            <a:ext cx="7165658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Finding Grace at the Limit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60" y="2509123"/>
            <a:ext cx="4163139" cy="257294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49260" y="5349597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The Edge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49260" y="5834777"/>
            <a:ext cx="4163139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Ask yourself: Where am I near the edge? What part of me needs to fall—so that I can rise again in a new way?</a:t>
            </a:r>
            <a:endParaRPr lang="en-US" sz="16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3511" y="2509123"/>
            <a:ext cx="4163258" cy="257306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3511" y="5349716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The Invitation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3511" y="5834896"/>
            <a:ext cx="4163258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This third fall is a quiet invitation. To trust that in the deepest moments of breaking, God is already there.</a:t>
            </a:r>
            <a:endParaRPr lang="en-US" sz="16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7881" y="2509123"/>
            <a:ext cx="4163258" cy="257306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7881" y="5349716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Already Lifting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7881" y="5834896"/>
            <a:ext cx="4163258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He does not rise on His own power, but by the power of love's presence. And He does rise.</a:t>
            </a:r>
            <a:endParaRPr lang="en-US" sz="16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730757" y="313043"/>
            <a:ext cx="6300907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Prayer at the Third Fall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880" y="2577703"/>
            <a:ext cx="3150751" cy="3150751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8843" y="2577703"/>
            <a:ext cx="3150751" cy="3150751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806" y="2577703"/>
            <a:ext cx="3150751" cy="3150751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2769" y="2577703"/>
            <a:ext cx="3150751" cy="3150751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1070372" y="6348413"/>
            <a:ext cx="12810768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Whisper softly: "Lord, when I fall, help me rise. Even when I reach my limits, meet me there with Your love."</a:t>
            </a:r>
            <a:endParaRPr lang="en-US" sz="1650" dirty="0"/>
          </a:p>
        </p:txBody>
      </p:sp>
      <p:sp>
        <p:nvSpPr>
          <p:cNvPr id="8" name="Shape 2"/>
          <p:cNvSpPr/>
          <p:nvPr/>
        </p:nvSpPr>
        <p:spPr>
          <a:xfrm>
            <a:off x="749260" y="6107549"/>
            <a:ext cx="30480" cy="824151"/>
          </a:xfrm>
          <a:prstGeom prst="rect">
            <a:avLst/>
          </a:prstGeom>
          <a:solidFill>
            <a:srgbClr val="FFB393"/>
          </a:solidFill>
          <a:ln/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9260" y="1335762"/>
            <a:ext cx="7645479" cy="14270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Tenth Station: Jesus is Stripped of His Clothes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49260" y="3083957"/>
            <a:ext cx="160496" cy="1170027"/>
          </a:xfrm>
          <a:prstGeom prst="roundRect">
            <a:avLst>
              <a:gd name="adj" fmla="val 20010"/>
            </a:avLst>
          </a:prstGeom>
          <a:solidFill>
            <a:srgbClr val="4D1529"/>
          </a:solidFill>
          <a:ln/>
        </p:spPr>
      </p:sp>
      <p:sp>
        <p:nvSpPr>
          <p:cNvPr id="5" name="Text 2"/>
          <p:cNvSpPr/>
          <p:nvPr/>
        </p:nvSpPr>
        <p:spPr>
          <a:xfrm>
            <a:off x="1230868" y="3083957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Everything Taken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230868" y="3569137"/>
            <a:ext cx="7163872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They take from Him everything. His dignity. His security. His identity, in the eyes of the world.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1070372" y="4468058"/>
            <a:ext cx="160496" cy="1170027"/>
          </a:xfrm>
          <a:prstGeom prst="roundRect">
            <a:avLst>
              <a:gd name="adj" fmla="val 20010"/>
            </a:avLst>
          </a:prstGeom>
          <a:solidFill>
            <a:srgbClr val="4D1529"/>
          </a:solidFill>
          <a:ln/>
        </p:spPr>
      </p:sp>
      <p:sp>
        <p:nvSpPr>
          <p:cNvPr id="8" name="Text 5"/>
          <p:cNvSpPr/>
          <p:nvPr/>
        </p:nvSpPr>
        <p:spPr>
          <a:xfrm>
            <a:off x="1551980" y="4468058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Exposed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551980" y="4953238"/>
            <a:ext cx="6842760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The last thing He has—His body—they strip it away. Ruthlessly. Publicly.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1391483" y="5852160"/>
            <a:ext cx="160496" cy="827603"/>
          </a:xfrm>
          <a:prstGeom prst="roundRect">
            <a:avLst>
              <a:gd name="adj" fmla="val 20010"/>
            </a:avLst>
          </a:prstGeom>
          <a:solidFill>
            <a:srgbClr val="4D1529"/>
          </a:solidFill>
          <a:ln/>
        </p:spPr>
      </p:sp>
      <p:sp>
        <p:nvSpPr>
          <p:cNvPr id="11" name="Text 8"/>
          <p:cNvSpPr/>
          <p:nvPr/>
        </p:nvSpPr>
        <p:spPr>
          <a:xfrm>
            <a:off x="1873091" y="5852160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Only Love Remains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873091" y="6337340"/>
            <a:ext cx="6521648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What is left, once all has been removed? Nothing but love.</a:t>
            </a:r>
            <a:endParaRPr lang="en-US" sz="16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260" y="2498646"/>
            <a:ext cx="9695378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The Vulnerability of Being Stripped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49260" y="3747373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Complete Exposure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49260" y="4318278"/>
            <a:ext cx="6304836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Jesus—stripped. Vulnerable. Exposed.</a:t>
            </a:r>
            <a:endParaRPr lang="en-US" sz="1650" dirty="0"/>
          </a:p>
        </p:txBody>
      </p:sp>
      <p:sp>
        <p:nvSpPr>
          <p:cNvPr id="5" name="Text 3"/>
          <p:cNvSpPr/>
          <p:nvPr/>
        </p:nvSpPr>
        <p:spPr>
          <a:xfrm>
            <a:off x="749260" y="4853345"/>
            <a:ext cx="63048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Have you ever felt stripped down? Have you ever been exposed in such a way—by loss, by betrayal, by failure?</a:t>
            </a:r>
            <a:endParaRPr lang="en-US" sz="1650" dirty="0"/>
          </a:p>
        </p:txBody>
      </p:sp>
      <p:sp>
        <p:nvSpPr>
          <p:cNvPr id="6" name="Text 4"/>
          <p:cNvSpPr/>
          <p:nvPr/>
        </p:nvSpPr>
        <p:spPr>
          <a:xfrm>
            <a:off x="7583924" y="3747373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Standing Revealed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583924" y="4318278"/>
            <a:ext cx="63048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Jesus doesn't shrink away from His nakedness. He doesn't try to hide. He stands, simply as He is.</a:t>
            </a:r>
            <a:endParaRPr lang="en-US" sz="1650" dirty="0"/>
          </a:p>
        </p:txBody>
      </p:sp>
      <p:sp>
        <p:nvSpPr>
          <p:cNvPr id="8" name="Text 6"/>
          <p:cNvSpPr/>
          <p:nvPr/>
        </p:nvSpPr>
        <p:spPr>
          <a:xfrm>
            <a:off x="7583924" y="5195768"/>
            <a:ext cx="6304836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What is left when everything is stripped away?</a:t>
            </a:r>
            <a:endParaRPr lang="en-US" sz="16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260" y="1705451"/>
            <a:ext cx="7129224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When Everything is Taken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2301002" y="3100983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What Remains?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49260" y="3586162"/>
            <a:ext cx="4406384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What do I still have when all else is taken?</a:t>
            </a:r>
            <a:endParaRPr lang="en-US" sz="16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756" y="2847142"/>
            <a:ext cx="3676888" cy="3676888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5796379" y="3166765"/>
            <a:ext cx="535186" cy="535186"/>
          </a:xfrm>
          <a:prstGeom prst="roundRect">
            <a:avLst>
              <a:gd name="adj" fmla="val 1706856"/>
            </a:avLst>
          </a:prstGeom>
          <a:solidFill>
            <a:srgbClr val="4D1529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540" y="3283803"/>
            <a:ext cx="240863" cy="30099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474756" y="3100983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Inner Strength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9474756" y="3586162"/>
            <a:ext cx="4406384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What strength remains when the world leaves me bare?</a:t>
            </a:r>
            <a:endParaRPr lang="en-US" sz="16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6756" y="2847142"/>
            <a:ext cx="3676888" cy="3676888"/>
          </a:xfrm>
          <a:prstGeom prst="rect">
            <a:avLst/>
          </a:prstGeom>
        </p:spPr>
      </p:pic>
      <p:sp>
        <p:nvSpPr>
          <p:cNvPr id="11" name="Shape 6"/>
          <p:cNvSpPr/>
          <p:nvPr/>
        </p:nvSpPr>
        <p:spPr>
          <a:xfrm>
            <a:off x="8298716" y="3166765"/>
            <a:ext cx="535186" cy="535186"/>
          </a:xfrm>
          <a:prstGeom prst="roundRect">
            <a:avLst>
              <a:gd name="adj" fmla="val 1706856"/>
            </a:avLst>
          </a:prstGeom>
          <a:solidFill>
            <a:srgbClr val="4D1529"/>
          </a:solidFill>
          <a:ln/>
        </p:spPr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5877" y="3283803"/>
            <a:ext cx="240863" cy="30099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474756" y="5100042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Sacred Space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9474756" y="5585222"/>
            <a:ext cx="4406384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Even in this moment, when everything is lost, Jesus holds a sacred space.</a:t>
            </a:r>
            <a:endParaRPr lang="en-US" sz="16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6756" y="2847142"/>
            <a:ext cx="3676888" cy="3676888"/>
          </a:xfrm>
          <a:prstGeom prst="rect">
            <a:avLst/>
          </a:prstGeom>
        </p:spPr>
      </p:pic>
      <p:sp>
        <p:nvSpPr>
          <p:cNvPr id="16" name="Shape 9"/>
          <p:cNvSpPr/>
          <p:nvPr/>
        </p:nvSpPr>
        <p:spPr>
          <a:xfrm>
            <a:off x="8298716" y="5669101"/>
            <a:ext cx="535186" cy="535186"/>
          </a:xfrm>
          <a:prstGeom prst="roundRect">
            <a:avLst>
              <a:gd name="adj" fmla="val 1706856"/>
            </a:avLst>
          </a:prstGeom>
          <a:solidFill>
            <a:srgbClr val="4D1529"/>
          </a:solidFill>
          <a:ln/>
        </p:spPr>
      </p:sp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5877" y="5786140"/>
            <a:ext cx="240863" cy="300990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2104787" y="5100042"/>
            <a:ext cx="3050858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Power in Vulnerability</a:t>
            </a:r>
            <a:endParaRPr lang="en-US" sz="2200" dirty="0"/>
          </a:p>
        </p:txBody>
      </p:sp>
      <p:sp>
        <p:nvSpPr>
          <p:cNvPr id="19" name="Text 11"/>
          <p:cNvSpPr/>
          <p:nvPr/>
        </p:nvSpPr>
        <p:spPr>
          <a:xfrm>
            <a:off x="749260" y="5585222"/>
            <a:ext cx="4406384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This moment calls us to recognize the power in vulnerability.</a:t>
            </a:r>
            <a:endParaRPr lang="en-US" sz="1650" dirty="0"/>
          </a:p>
        </p:txBody>
      </p:sp>
      <p:pic>
        <p:nvPicPr>
          <p:cNvPr id="20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6756" y="2847142"/>
            <a:ext cx="3676888" cy="3676888"/>
          </a:xfrm>
          <a:prstGeom prst="rect">
            <a:avLst/>
          </a:prstGeom>
        </p:spPr>
      </p:pic>
      <p:sp>
        <p:nvSpPr>
          <p:cNvPr id="21" name="Shape 12"/>
          <p:cNvSpPr/>
          <p:nvPr/>
        </p:nvSpPr>
        <p:spPr>
          <a:xfrm>
            <a:off x="5796379" y="5669101"/>
            <a:ext cx="535186" cy="535186"/>
          </a:xfrm>
          <a:prstGeom prst="roundRect">
            <a:avLst>
              <a:gd name="adj" fmla="val 1706856"/>
            </a:avLst>
          </a:prstGeom>
          <a:solidFill>
            <a:srgbClr val="4D1529"/>
          </a:solidFill>
          <a:ln/>
        </p:spPr>
      </p:sp>
      <p:pic>
        <p:nvPicPr>
          <p:cNvPr id="22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3540" y="5786140"/>
            <a:ext cx="240863" cy="300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5660" y="663893"/>
            <a:ext cx="6226135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Prayer in Vulnerability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35660" y="1805583"/>
            <a:ext cx="3662124" cy="706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555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1</a:t>
            </a:r>
            <a:endParaRPr lang="en-US" sz="5550" dirty="0"/>
          </a:p>
        </p:txBody>
      </p:sp>
      <p:sp>
        <p:nvSpPr>
          <p:cNvPr id="5" name="Text 2"/>
          <p:cNvSpPr/>
          <p:nvPr/>
        </p:nvSpPr>
        <p:spPr>
          <a:xfrm>
            <a:off x="6639401" y="2779633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Stripped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235660" y="3264813"/>
            <a:ext cx="3662124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Everything taken away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10218896" y="1805583"/>
            <a:ext cx="3662243" cy="706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555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1</a:t>
            </a:r>
            <a:endParaRPr lang="en-US" sz="5550" dirty="0"/>
          </a:p>
        </p:txBody>
      </p:sp>
      <p:sp>
        <p:nvSpPr>
          <p:cNvPr id="8" name="Text 5"/>
          <p:cNvSpPr/>
          <p:nvPr/>
        </p:nvSpPr>
        <p:spPr>
          <a:xfrm>
            <a:off x="10622637" y="2779633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Standing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218896" y="3264813"/>
            <a:ext cx="3662243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Not in shame, but in dignity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8227219" y="4356497"/>
            <a:ext cx="3662243" cy="706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555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1</a:t>
            </a:r>
            <a:endParaRPr lang="en-US" sz="5550" dirty="0"/>
          </a:p>
        </p:txBody>
      </p:sp>
      <p:sp>
        <p:nvSpPr>
          <p:cNvPr id="11" name="Text 8"/>
          <p:cNvSpPr/>
          <p:nvPr/>
        </p:nvSpPr>
        <p:spPr>
          <a:xfrm>
            <a:off x="8630960" y="5330547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Seen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8227219" y="5815727"/>
            <a:ext cx="3662243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Truly known, without hiding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6556772" y="6639877"/>
            <a:ext cx="7324368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Whisper softly, if it moves you: "Even when all is taken, let me stand, not in shame, but in the dignity You give."</a:t>
            </a:r>
            <a:endParaRPr lang="en-US" sz="1650" dirty="0"/>
          </a:p>
        </p:txBody>
      </p:sp>
      <p:sp>
        <p:nvSpPr>
          <p:cNvPr id="14" name="Shape 11"/>
          <p:cNvSpPr/>
          <p:nvPr/>
        </p:nvSpPr>
        <p:spPr>
          <a:xfrm>
            <a:off x="6235660" y="6399014"/>
            <a:ext cx="30480" cy="1166574"/>
          </a:xfrm>
          <a:prstGeom prst="rect">
            <a:avLst/>
          </a:prstGeom>
          <a:solidFill>
            <a:srgbClr val="FFB393"/>
          </a:solidFill>
          <a:ln/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51995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5564" y="3074313"/>
            <a:ext cx="11394877" cy="671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Eleventh Station: Jesus is Nailed to the Cross</a:t>
            </a:r>
            <a:endParaRPr lang="en-US" sz="42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64" y="4048482"/>
            <a:ext cx="1007983" cy="120955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015847" y="4250055"/>
            <a:ext cx="2687955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The Final Agony</a:t>
            </a:r>
            <a:endParaRPr lang="en-US" sz="2100" dirty="0"/>
          </a:p>
        </p:txBody>
      </p:sp>
      <p:sp>
        <p:nvSpPr>
          <p:cNvPr id="6" name="Text 2"/>
          <p:cNvSpPr/>
          <p:nvPr/>
        </p:nvSpPr>
        <p:spPr>
          <a:xfrm>
            <a:off x="2015847" y="4706898"/>
            <a:ext cx="11908988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The hammer strikes, the nails pierce. Not just His hands, not just His feet—but His very essence.</a:t>
            </a:r>
            <a:endParaRPr lang="en-US" sz="15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564" y="5258038"/>
            <a:ext cx="1007983" cy="120955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015847" y="5459611"/>
            <a:ext cx="2687955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Lifted Up</a:t>
            </a:r>
            <a:endParaRPr lang="en-US" sz="2100" dirty="0"/>
          </a:p>
        </p:txBody>
      </p:sp>
      <p:sp>
        <p:nvSpPr>
          <p:cNvPr id="9" name="Text 4"/>
          <p:cNvSpPr/>
          <p:nvPr/>
        </p:nvSpPr>
        <p:spPr>
          <a:xfrm>
            <a:off x="2015847" y="5916454"/>
            <a:ext cx="11908988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He is lifted up—not just as a man, but as the Lamb, the Sacrifice.</a:t>
            </a:r>
            <a:endParaRPr lang="en-US" sz="15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564" y="6467594"/>
            <a:ext cx="1007983" cy="120955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015847" y="6669167"/>
            <a:ext cx="2687955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The Bridge</a:t>
            </a:r>
            <a:endParaRPr lang="en-US" sz="2100" dirty="0"/>
          </a:p>
        </p:txBody>
      </p:sp>
      <p:sp>
        <p:nvSpPr>
          <p:cNvPr id="12" name="Text 6"/>
          <p:cNvSpPr/>
          <p:nvPr/>
        </p:nvSpPr>
        <p:spPr>
          <a:xfrm>
            <a:off x="2015847" y="7126010"/>
            <a:ext cx="11908988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His body, stretched and broken, becomes the bridge between heaven and earth.</a:t>
            </a:r>
            <a:endParaRPr lang="en-US" sz="15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9260" y="1565910"/>
            <a:ext cx="5709404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The Piercing Reality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49260" y="2841427"/>
            <a:ext cx="481727" cy="481727"/>
          </a:xfrm>
          <a:prstGeom prst="roundRect">
            <a:avLst>
              <a:gd name="adj" fmla="val 6667"/>
            </a:avLst>
          </a:prstGeom>
          <a:solidFill>
            <a:srgbClr val="4D1529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852" y="2868216"/>
            <a:ext cx="342543" cy="42814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445062" y="2841427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Physical Suffering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445062" y="3326606"/>
            <a:ext cx="3019901" cy="1369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Can you imagine the pain? The deep physical suffering? The abandonment?</a:t>
            </a:r>
            <a:endParaRPr lang="en-US" sz="1650" dirty="0"/>
          </a:p>
        </p:txBody>
      </p:sp>
      <p:sp>
        <p:nvSpPr>
          <p:cNvPr id="8" name="Shape 4"/>
          <p:cNvSpPr/>
          <p:nvPr/>
        </p:nvSpPr>
        <p:spPr>
          <a:xfrm>
            <a:off x="4679037" y="2841427"/>
            <a:ext cx="481727" cy="481727"/>
          </a:xfrm>
          <a:prstGeom prst="roundRect">
            <a:avLst>
              <a:gd name="adj" fmla="val 6667"/>
            </a:avLst>
          </a:prstGeom>
          <a:solidFill>
            <a:srgbClr val="4D1529"/>
          </a:solidFill>
          <a:ln/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8629" y="2868216"/>
            <a:ext cx="342543" cy="42814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374838" y="2841427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Transformation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5374838" y="3326606"/>
            <a:ext cx="3019901" cy="1712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How does it feel—to be pierced by the very thing that was meant to destroy you, and yet to transform it?</a:t>
            </a:r>
            <a:endParaRPr lang="en-US" sz="1650" dirty="0"/>
          </a:p>
        </p:txBody>
      </p:sp>
      <p:sp>
        <p:nvSpPr>
          <p:cNvPr id="12" name="Shape 7"/>
          <p:cNvSpPr/>
          <p:nvPr/>
        </p:nvSpPr>
        <p:spPr>
          <a:xfrm>
            <a:off x="749260" y="5493663"/>
            <a:ext cx="481727" cy="481727"/>
          </a:xfrm>
          <a:prstGeom prst="roundRect">
            <a:avLst>
              <a:gd name="adj" fmla="val 6667"/>
            </a:avLst>
          </a:prstGeom>
          <a:solidFill>
            <a:srgbClr val="4D1529"/>
          </a:solidFill>
          <a:ln/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852" y="5520452"/>
            <a:ext cx="342543" cy="428149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445062" y="5493663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Loving Through Pain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445062" y="5978843"/>
            <a:ext cx="6949678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In this moment, Jesus is not just suffering. He is loving. He is opening a door.</a:t>
            </a:r>
            <a:endParaRPr lang="en-US" sz="16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9260" y="993934"/>
            <a:ext cx="6955631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Our Own Transformation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260" y="2028587"/>
            <a:ext cx="7645479" cy="4036814"/>
          </a:xfrm>
          <a:prstGeom prst="rect">
            <a:avLst/>
          </a:prstGeom>
        </p:spPr>
      </p:pic>
      <p:sp>
        <p:nvSpPr>
          <p:cNvPr id="5" name="Shape 1"/>
          <p:cNvSpPr/>
          <p:nvPr/>
        </p:nvSpPr>
        <p:spPr>
          <a:xfrm>
            <a:off x="1751171" y="6095881"/>
            <a:ext cx="214074" cy="214074"/>
          </a:xfrm>
          <a:prstGeom prst="roundRect">
            <a:avLst>
              <a:gd name="adj" fmla="val 8543"/>
            </a:avLst>
          </a:prstGeom>
          <a:solidFill>
            <a:srgbClr val="8A2900"/>
          </a:solidFill>
          <a:ln/>
        </p:spPr>
      </p:sp>
      <p:sp>
        <p:nvSpPr>
          <p:cNvPr id="6" name="Text 2"/>
          <p:cNvSpPr/>
          <p:nvPr/>
        </p:nvSpPr>
        <p:spPr>
          <a:xfrm>
            <a:off x="2026206" y="6095881"/>
            <a:ext cx="1169908" cy="2140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Resistance</a:t>
            </a:r>
            <a:endParaRPr lang="en-US" sz="1650" dirty="0"/>
          </a:p>
        </p:txBody>
      </p:sp>
      <p:sp>
        <p:nvSpPr>
          <p:cNvPr id="7" name="Shape 3"/>
          <p:cNvSpPr/>
          <p:nvPr/>
        </p:nvSpPr>
        <p:spPr>
          <a:xfrm>
            <a:off x="3793093" y="6095881"/>
            <a:ext cx="214074" cy="214074"/>
          </a:xfrm>
          <a:prstGeom prst="roundRect">
            <a:avLst>
              <a:gd name="adj" fmla="val 8543"/>
            </a:avLst>
          </a:prstGeom>
          <a:solidFill>
            <a:srgbClr val="FD4B00"/>
          </a:solidFill>
          <a:ln/>
        </p:spPr>
      </p:sp>
      <p:sp>
        <p:nvSpPr>
          <p:cNvPr id="8" name="Text 4"/>
          <p:cNvSpPr/>
          <p:nvPr/>
        </p:nvSpPr>
        <p:spPr>
          <a:xfrm>
            <a:off x="4068128" y="6095881"/>
            <a:ext cx="1282660" cy="2140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Acceptance</a:t>
            </a:r>
            <a:endParaRPr lang="en-US" sz="1650" dirty="0"/>
          </a:p>
        </p:txBody>
      </p:sp>
      <p:sp>
        <p:nvSpPr>
          <p:cNvPr id="9" name="Shape 5"/>
          <p:cNvSpPr/>
          <p:nvPr/>
        </p:nvSpPr>
        <p:spPr>
          <a:xfrm>
            <a:off x="5947767" y="6095881"/>
            <a:ext cx="214074" cy="214074"/>
          </a:xfrm>
          <a:prstGeom prst="roundRect">
            <a:avLst>
              <a:gd name="adj" fmla="val 8543"/>
            </a:avLst>
          </a:prstGeom>
          <a:solidFill>
            <a:srgbClr val="FF9C72"/>
          </a:solidFill>
          <a:ln/>
        </p:spPr>
      </p:sp>
      <p:sp>
        <p:nvSpPr>
          <p:cNvPr id="10" name="Text 6"/>
          <p:cNvSpPr/>
          <p:nvPr/>
        </p:nvSpPr>
        <p:spPr>
          <a:xfrm>
            <a:off x="6222802" y="6095881"/>
            <a:ext cx="1662113" cy="2140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Transformation</a:t>
            </a:r>
            <a:endParaRPr lang="en-US" sz="1650" dirty="0"/>
          </a:p>
        </p:txBody>
      </p:sp>
      <p:sp>
        <p:nvSpPr>
          <p:cNvPr id="11" name="Text 7"/>
          <p:cNvSpPr/>
          <p:nvPr/>
        </p:nvSpPr>
        <p:spPr>
          <a:xfrm>
            <a:off x="749260" y="6550819"/>
            <a:ext cx="7645479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Ask yourself: What in my life needs to be transformed? What in me has been pierced—and how can it become a bridge for love?</a:t>
            </a:r>
            <a:endParaRPr lang="en-US" sz="16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63335" y="51123"/>
            <a:ext cx="7645479" cy="14270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Transition to Second Station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49260" y="2769989"/>
            <a:ext cx="3715703" cy="2625447"/>
          </a:xfrm>
          <a:prstGeom prst="roundRect">
            <a:avLst>
              <a:gd name="adj" fmla="val 1223"/>
            </a:avLst>
          </a:prstGeom>
          <a:solidFill>
            <a:srgbClr val="4D1529"/>
          </a:solidFill>
          <a:ln/>
        </p:spPr>
      </p:sp>
      <p:sp>
        <p:nvSpPr>
          <p:cNvPr id="5" name="Text 2"/>
          <p:cNvSpPr/>
          <p:nvPr/>
        </p:nvSpPr>
        <p:spPr>
          <a:xfrm>
            <a:off x="963335" y="2984063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Pause in Silence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963335" y="3469243"/>
            <a:ext cx="3287554" cy="1712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Stay here as long as you need. There is no hurry. When the soul is ready to rise, we will walk toward the Second Station.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4679037" y="2769989"/>
            <a:ext cx="3715703" cy="2625447"/>
          </a:xfrm>
          <a:prstGeom prst="roundRect">
            <a:avLst>
              <a:gd name="adj" fmla="val 1223"/>
            </a:avLst>
          </a:prstGeom>
          <a:solidFill>
            <a:srgbClr val="4D1529"/>
          </a:solidFill>
          <a:ln/>
        </p:spPr>
      </p:sp>
      <p:sp>
        <p:nvSpPr>
          <p:cNvPr id="8" name="Text 5"/>
          <p:cNvSpPr/>
          <p:nvPr/>
        </p:nvSpPr>
        <p:spPr>
          <a:xfrm>
            <a:off x="4893112" y="2984063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Gentle Movement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893112" y="3469243"/>
            <a:ext cx="3287554" cy="1369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Yes... let us continue. Gently, slowly, reverently. We arrive at the Second Station—a turning point.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749260" y="5609511"/>
            <a:ext cx="7645479" cy="1598176"/>
          </a:xfrm>
          <a:prstGeom prst="roundRect">
            <a:avLst>
              <a:gd name="adj" fmla="val 2010"/>
            </a:avLst>
          </a:prstGeom>
          <a:solidFill>
            <a:srgbClr val="4D1529"/>
          </a:solidFill>
          <a:ln/>
        </p:spPr>
      </p:sp>
      <p:sp>
        <p:nvSpPr>
          <p:cNvPr id="11" name="Text 8"/>
          <p:cNvSpPr/>
          <p:nvPr/>
        </p:nvSpPr>
        <p:spPr>
          <a:xfrm>
            <a:off x="963335" y="5823585"/>
            <a:ext cx="2964418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The Burden Accepted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63335" y="6308765"/>
            <a:ext cx="7217331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The moment He accepts not only the judgment, but the burden it carries.</a:t>
            </a:r>
            <a:endParaRPr lang="en-US" sz="16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74571" y="294323"/>
            <a:ext cx="3381732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Prayer at the Crucifixion</a:t>
            </a:r>
            <a:endParaRPr lang="en-US" sz="22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71" y="865227"/>
            <a:ext cx="8564047" cy="4804172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571" y="5789771"/>
            <a:ext cx="8564047" cy="4804172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571" y="10714315"/>
            <a:ext cx="8564047" cy="4804172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571" y="15638859"/>
            <a:ext cx="8564047" cy="4804172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535067" y="20683776"/>
            <a:ext cx="13720762" cy="1712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8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Whisper if it speaks to you: "Lord, let me see the Cross not as an end, but as a beginning—a way of love that does not end in pain, but in peace."</a:t>
            </a:r>
            <a:endParaRPr lang="en-US" sz="800" dirty="0"/>
          </a:p>
        </p:txBody>
      </p:sp>
      <p:sp>
        <p:nvSpPr>
          <p:cNvPr id="8" name="Shape 2"/>
          <p:cNvSpPr/>
          <p:nvPr/>
        </p:nvSpPr>
        <p:spPr>
          <a:xfrm>
            <a:off x="374571" y="20563403"/>
            <a:ext cx="15240" cy="411956"/>
          </a:xfrm>
          <a:prstGeom prst="rect">
            <a:avLst/>
          </a:prstGeom>
          <a:solidFill>
            <a:srgbClr val="FFB393"/>
          </a:solidFill>
          <a:ln/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29385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2223" y="2799636"/>
            <a:ext cx="9218414" cy="611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Twelfth Station: Jesus Dies on the Cross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7303770" y="3686532"/>
            <a:ext cx="22860" cy="4037171"/>
          </a:xfrm>
          <a:prstGeom prst="roundRect">
            <a:avLst>
              <a:gd name="adj" fmla="val 120418"/>
            </a:avLst>
          </a:prstGeom>
          <a:solidFill>
            <a:srgbClr val="662E42"/>
          </a:solidFill>
          <a:ln/>
        </p:spPr>
      </p:sp>
      <p:sp>
        <p:nvSpPr>
          <p:cNvPr id="5" name="Shape 2"/>
          <p:cNvSpPr/>
          <p:nvPr/>
        </p:nvSpPr>
        <p:spPr>
          <a:xfrm>
            <a:off x="6581061" y="4088011"/>
            <a:ext cx="550545" cy="22860"/>
          </a:xfrm>
          <a:prstGeom prst="roundRect">
            <a:avLst>
              <a:gd name="adj" fmla="val 120418"/>
            </a:avLst>
          </a:prstGeom>
          <a:solidFill>
            <a:srgbClr val="662E42"/>
          </a:solidFill>
          <a:ln/>
        </p:spPr>
      </p:sp>
      <p:sp>
        <p:nvSpPr>
          <p:cNvPr id="6" name="Shape 3"/>
          <p:cNvSpPr/>
          <p:nvPr/>
        </p:nvSpPr>
        <p:spPr>
          <a:xfrm>
            <a:off x="7108746" y="3892987"/>
            <a:ext cx="412909" cy="412909"/>
          </a:xfrm>
          <a:prstGeom prst="roundRect">
            <a:avLst>
              <a:gd name="adj" fmla="val 6667"/>
            </a:avLst>
          </a:prstGeom>
          <a:solidFill>
            <a:srgbClr val="4D1529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8396" y="3915966"/>
            <a:ext cx="293608" cy="36695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950851" y="3870008"/>
            <a:ext cx="2446853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Final Breath</a:t>
            </a:r>
            <a:endParaRPr lang="en-US" sz="1900" dirty="0"/>
          </a:p>
        </p:txBody>
      </p:sp>
      <p:sp>
        <p:nvSpPr>
          <p:cNvPr id="9" name="Text 5"/>
          <p:cNvSpPr/>
          <p:nvPr/>
        </p:nvSpPr>
        <p:spPr>
          <a:xfrm>
            <a:off x="642223" y="4285774"/>
            <a:ext cx="5755481" cy="586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4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It is finished. The final breath. The final word. The final moment of suffering.</a:t>
            </a:r>
            <a:endParaRPr lang="en-US" sz="1400" dirty="0"/>
          </a:p>
        </p:txBody>
      </p:sp>
      <p:sp>
        <p:nvSpPr>
          <p:cNvPr id="10" name="Shape 6"/>
          <p:cNvSpPr/>
          <p:nvPr/>
        </p:nvSpPr>
        <p:spPr>
          <a:xfrm>
            <a:off x="7498794" y="5005507"/>
            <a:ext cx="550545" cy="22860"/>
          </a:xfrm>
          <a:prstGeom prst="roundRect">
            <a:avLst>
              <a:gd name="adj" fmla="val 120418"/>
            </a:avLst>
          </a:prstGeom>
          <a:solidFill>
            <a:srgbClr val="662E42"/>
          </a:solidFill>
          <a:ln/>
        </p:spPr>
      </p:sp>
      <p:sp>
        <p:nvSpPr>
          <p:cNvPr id="11" name="Shape 7"/>
          <p:cNvSpPr/>
          <p:nvPr/>
        </p:nvSpPr>
        <p:spPr>
          <a:xfrm>
            <a:off x="7108746" y="4810482"/>
            <a:ext cx="412909" cy="412909"/>
          </a:xfrm>
          <a:prstGeom prst="roundRect">
            <a:avLst>
              <a:gd name="adj" fmla="val 6667"/>
            </a:avLst>
          </a:prstGeom>
          <a:solidFill>
            <a:srgbClr val="4D1529"/>
          </a:solidFill>
          <a:ln/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8396" y="4833461"/>
            <a:ext cx="293608" cy="366951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8232696" y="4787503"/>
            <a:ext cx="2446853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Conqueror</a:t>
            </a:r>
            <a:endParaRPr lang="en-US" sz="1900" dirty="0"/>
          </a:p>
        </p:txBody>
      </p:sp>
      <p:sp>
        <p:nvSpPr>
          <p:cNvPr id="14" name="Text 9"/>
          <p:cNvSpPr/>
          <p:nvPr/>
        </p:nvSpPr>
        <p:spPr>
          <a:xfrm>
            <a:off x="8232696" y="5203269"/>
            <a:ext cx="5755481" cy="586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He hangs there, not as a victim—but as a conqueror. Not defeated, but giving Himself fully.</a:t>
            </a:r>
            <a:endParaRPr lang="en-US" sz="1400" dirty="0"/>
          </a:p>
        </p:txBody>
      </p:sp>
      <p:sp>
        <p:nvSpPr>
          <p:cNvPr id="15" name="Shape 10"/>
          <p:cNvSpPr/>
          <p:nvPr/>
        </p:nvSpPr>
        <p:spPr>
          <a:xfrm>
            <a:off x="6581061" y="5831205"/>
            <a:ext cx="550545" cy="22860"/>
          </a:xfrm>
          <a:prstGeom prst="roundRect">
            <a:avLst>
              <a:gd name="adj" fmla="val 120418"/>
            </a:avLst>
          </a:prstGeom>
          <a:solidFill>
            <a:srgbClr val="662E42"/>
          </a:solidFill>
          <a:ln/>
        </p:spPr>
      </p:sp>
      <p:sp>
        <p:nvSpPr>
          <p:cNvPr id="16" name="Shape 11"/>
          <p:cNvSpPr/>
          <p:nvPr/>
        </p:nvSpPr>
        <p:spPr>
          <a:xfrm>
            <a:off x="7108746" y="5636181"/>
            <a:ext cx="412909" cy="412909"/>
          </a:xfrm>
          <a:prstGeom prst="roundRect">
            <a:avLst>
              <a:gd name="adj" fmla="val 6667"/>
            </a:avLst>
          </a:prstGeom>
          <a:solidFill>
            <a:srgbClr val="4D1529"/>
          </a:solidFill>
          <a:ln/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8396" y="5659160"/>
            <a:ext cx="293608" cy="366951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3950851" y="5613202"/>
            <a:ext cx="2446853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Deep Peace</a:t>
            </a:r>
            <a:endParaRPr lang="en-US" sz="1900" dirty="0"/>
          </a:p>
        </p:txBody>
      </p:sp>
      <p:sp>
        <p:nvSpPr>
          <p:cNvPr id="19" name="Text 13"/>
          <p:cNvSpPr/>
          <p:nvPr/>
        </p:nvSpPr>
        <p:spPr>
          <a:xfrm>
            <a:off x="642223" y="6028968"/>
            <a:ext cx="5755481" cy="586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4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The world watches in silence, but there is no silence in His heart. Only a deep, final peace.</a:t>
            </a:r>
            <a:endParaRPr lang="en-US" sz="1400" dirty="0"/>
          </a:p>
        </p:txBody>
      </p:sp>
      <p:sp>
        <p:nvSpPr>
          <p:cNvPr id="20" name="Shape 14"/>
          <p:cNvSpPr/>
          <p:nvPr/>
        </p:nvSpPr>
        <p:spPr>
          <a:xfrm>
            <a:off x="7498794" y="6657023"/>
            <a:ext cx="550545" cy="22860"/>
          </a:xfrm>
          <a:prstGeom prst="roundRect">
            <a:avLst>
              <a:gd name="adj" fmla="val 120418"/>
            </a:avLst>
          </a:prstGeom>
          <a:solidFill>
            <a:srgbClr val="662E42"/>
          </a:solidFill>
          <a:ln/>
        </p:spPr>
      </p:sp>
      <p:sp>
        <p:nvSpPr>
          <p:cNvPr id="21" name="Shape 15"/>
          <p:cNvSpPr/>
          <p:nvPr/>
        </p:nvSpPr>
        <p:spPr>
          <a:xfrm>
            <a:off x="7108746" y="6461998"/>
            <a:ext cx="412909" cy="412909"/>
          </a:xfrm>
          <a:prstGeom prst="roundRect">
            <a:avLst>
              <a:gd name="adj" fmla="val 6667"/>
            </a:avLst>
          </a:prstGeom>
          <a:solidFill>
            <a:srgbClr val="4D1529"/>
          </a:solidFill>
          <a:ln/>
        </p:spPr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8396" y="6484977"/>
            <a:ext cx="293608" cy="366951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8232696" y="6439019"/>
            <a:ext cx="2446853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World Changed</a:t>
            </a:r>
            <a:endParaRPr lang="en-US" sz="1900" dirty="0"/>
          </a:p>
        </p:txBody>
      </p:sp>
      <p:sp>
        <p:nvSpPr>
          <p:cNvPr id="24" name="Text 17"/>
          <p:cNvSpPr/>
          <p:nvPr/>
        </p:nvSpPr>
        <p:spPr>
          <a:xfrm>
            <a:off x="8232696" y="6854785"/>
            <a:ext cx="5755481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He dies. And in this death—the world is changed forever.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9260" y="1549837"/>
            <a:ext cx="5709404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The Final Surrender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49260" y="2584490"/>
            <a:ext cx="3715703" cy="2283023"/>
          </a:xfrm>
          <a:prstGeom prst="roundRect">
            <a:avLst>
              <a:gd name="adj" fmla="val 1407"/>
            </a:avLst>
          </a:prstGeom>
          <a:solidFill>
            <a:srgbClr val="4D1529"/>
          </a:solidFill>
          <a:ln/>
        </p:spPr>
      </p:sp>
      <p:sp>
        <p:nvSpPr>
          <p:cNvPr id="5" name="Text 2"/>
          <p:cNvSpPr/>
          <p:nvPr/>
        </p:nvSpPr>
        <p:spPr>
          <a:xfrm>
            <a:off x="963335" y="2798564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Beyond an Ending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963335" y="3283744"/>
            <a:ext cx="3287554" cy="1369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It is not just the end of a life—but the birth of salvation. The death of the Savior is the life of the world.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4679037" y="2584490"/>
            <a:ext cx="3715703" cy="2283023"/>
          </a:xfrm>
          <a:prstGeom prst="roundRect">
            <a:avLst>
              <a:gd name="adj" fmla="val 1407"/>
            </a:avLst>
          </a:prstGeom>
          <a:solidFill>
            <a:srgbClr val="4D1529"/>
          </a:solidFill>
          <a:ln/>
        </p:spPr>
      </p:sp>
      <p:sp>
        <p:nvSpPr>
          <p:cNvPr id="8" name="Text 5"/>
          <p:cNvSpPr/>
          <p:nvPr/>
        </p:nvSpPr>
        <p:spPr>
          <a:xfrm>
            <a:off x="4893112" y="2798564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His Final Words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893112" y="3283744"/>
            <a:ext cx="3287554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Can you hear His final cry? "Father, into Your hands I commit My spirit."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749260" y="5081588"/>
            <a:ext cx="7645479" cy="1598176"/>
          </a:xfrm>
          <a:prstGeom prst="roundRect">
            <a:avLst>
              <a:gd name="adj" fmla="val 2010"/>
            </a:avLst>
          </a:prstGeom>
          <a:solidFill>
            <a:srgbClr val="4D1529"/>
          </a:solidFill>
          <a:ln/>
        </p:spPr>
      </p:sp>
      <p:sp>
        <p:nvSpPr>
          <p:cNvPr id="11" name="Text 8"/>
          <p:cNvSpPr/>
          <p:nvPr/>
        </p:nvSpPr>
        <p:spPr>
          <a:xfrm>
            <a:off x="963335" y="5295662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Complete Trust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63335" y="5780842"/>
            <a:ext cx="7217331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This is the last act of love—to surrender everything into the hands of the Father. Even death itself.</a:t>
            </a:r>
            <a:endParaRPr lang="en-US" sz="16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260" y="1245870"/>
            <a:ext cx="5709404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Our Own Surrender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799868" y="2956798"/>
            <a:ext cx="2896195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Where to Surrender?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49260" y="3441978"/>
            <a:ext cx="3946803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Where do I need to surrender?</a:t>
            </a:r>
            <a:endParaRPr lang="en-US" sz="16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75" y="2387560"/>
            <a:ext cx="4596051" cy="4596051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0005" y="3169265"/>
            <a:ext cx="320278" cy="40040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4337" y="2785586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What to Release?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4337" y="3270766"/>
            <a:ext cx="3946803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What part of me needs to be laid down—in love, in trust, in faith?</a:t>
            </a:r>
            <a:endParaRPr lang="en-US" sz="16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75" y="2387560"/>
            <a:ext cx="4596051" cy="4596051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0999" y="3560385"/>
            <a:ext cx="320278" cy="40040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4337" y="5073015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Learning Trust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4337" y="5558195"/>
            <a:ext cx="3946803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Jesus teaches us the power of surrender. To let go—not because we are defeated.</a:t>
            </a:r>
            <a:endParaRPr lang="en-US" sz="16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7175" y="2387560"/>
            <a:ext cx="4596051" cy="4596051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9879" y="5801380"/>
            <a:ext cx="320278" cy="400407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41421" y="5244227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Held in Love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49260" y="5729407"/>
            <a:ext cx="3946803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We trust in the love that holds us beyond the cross.</a:t>
            </a:r>
            <a:endParaRPr lang="en-US" sz="16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7175" y="2387560"/>
            <a:ext cx="4596051" cy="4596051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8885" y="5410260"/>
            <a:ext cx="320278" cy="4004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260" y="744141"/>
            <a:ext cx="5709404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Prayer at the Death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880" y="2024063"/>
            <a:ext cx="4258032" cy="4258032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124" y="2024063"/>
            <a:ext cx="4258032" cy="4258032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5368" y="2024063"/>
            <a:ext cx="4258032" cy="4258032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1070372" y="6902053"/>
            <a:ext cx="12810768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Whisper softly, if it speaks to your heart: "Lord, in Your death, I find life. In Your surrender, I learn to trust."</a:t>
            </a:r>
            <a:endParaRPr lang="en-US" sz="1650" dirty="0"/>
          </a:p>
        </p:txBody>
      </p:sp>
      <p:sp>
        <p:nvSpPr>
          <p:cNvPr id="7" name="Shape 2"/>
          <p:cNvSpPr/>
          <p:nvPr/>
        </p:nvSpPr>
        <p:spPr>
          <a:xfrm>
            <a:off x="749260" y="6661190"/>
            <a:ext cx="30480" cy="824151"/>
          </a:xfrm>
          <a:prstGeom prst="rect">
            <a:avLst/>
          </a:prstGeom>
          <a:solidFill>
            <a:srgbClr val="FFB393"/>
          </a:solidFill>
          <a:ln/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22651" y="-4671"/>
            <a:ext cx="13131879" cy="14270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Thirteenth Station: The Body of Jesus is Taken Down from the Cross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60" y="2694623"/>
            <a:ext cx="4163139" cy="257294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49260" y="5535097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Gentle Lowering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49260" y="6020276"/>
            <a:ext cx="4163139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His body is lowered, gently, carefully, by those who love Him. The great weight of His suffering is gone.</a:t>
            </a:r>
            <a:endParaRPr lang="en-US" sz="16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3511" y="2694623"/>
            <a:ext cx="4163258" cy="257306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3511" y="5535216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Mother's Arms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3511" y="6020395"/>
            <a:ext cx="4163258" cy="1369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Mary, His mother, receives Him in her arms. The same hands that held Him as an infant, now cradle His broken body.</a:t>
            </a:r>
            <a:endParaRPr lang="en-US" sz="16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7881" y="2694623"/>
            <a:ext cx="4163258" cy="257306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7881" y="5535216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Love Remains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7881" y="6020395"/>
            <a:ext cx="4163258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There is no fear here, no hopelessness. There is love.</a:t>
            </a:r>
            <a:endParaRPr lang="en-US" sz="16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606195" y="287619"/>
            <a:ext cx="7672030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The Sacred Moment of Grief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49260" y="3576161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Raw Love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49260" y="4147066"/>
            <a:ext cx="63048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This is the moment of raw love—where suffering is held, and death is met with the embrace of grace.</a:t>
            </a:r>
            <a:endParaRPr lang="en-US" sz="1650" dirty="0"/>
          </a:p>
        </p:txBody>
      </p:sp>
      <p:sp>
        <p:nvSpPr>
          <p:cNvPr id="5" name="Text 3"/>
          <p:cNvSpPr/>
          <p:nvPr/>
        </p:nvSpPr>
        <p:spPr>
          <a:xfrm>
            <a:off x="749260" y="5024557"/>
            <a:ext cx="63048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How often do we rush past the moments of grief? Do we allow ourselves to feel the weight of sorrow?</a:t>
            </a:r>
            <a:endParaRPr lang="en-US" sz="1650" dirty="0"/>
          </a:p>
        </p:txBody>
      </p:sp>
      <p:sp>
        <p:nvSpPr>
          <p:cNvPr id="6" name="Text 4"/>
          <p:cNvSpPr/>
          <p:nvPr/>
        </p:nvSpPr>
        <p:spPr>
          <a:xfrm>
            <a:off x="7583924" y="3576161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Mary's Example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583924" y="4147066"/>
            <a:ext cx="63048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Mary cradles Jesus. She does not turn away. She does not rush to the resurrection. She stays with Him.</a:t>
            </a:r>
            <a:endParaRPr lang="en-US" sz="1650" dirty="0"/>
          </a:p>
        </p:txBody>
      </p:sp>
      <p:sp>
        <p:nvSpPr>
          <p:cNvPr id="8" name="Text 6"/>
          <p:cNvSpPr/>
          <p:nvPr/>
        </p:nvSpPr>
        <p:spPr>
          <a:xfrm>
            <a:off x="7583924" y="5024557"/>
            <a:ext cx="6304836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She holds Him. She grieves.</a:t>
            </a:r>
            <a:endParaRPr lang="en-US" sz="16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929752" y="326424"/>
            <a:ext cx="5718810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Embracing Our Grief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60" y="2509123"/>
            <a:ext cx="4163139" cy="257294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49260" y="5349597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Staying Present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49260" y="5834777"/>
            <a:ext cx="4163139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Where in my life do I need to stay in the grief—and allow love to meet me there?</a:t>
            </a:r>
            <a:endParaRPr lang="en-US" sz="16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3511" y="2509123"/>
            <a:ext cx="4163258" cy="257306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3511" y="5349716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What We Avoid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3511" y="5834896"/>
            <a:ext cx="4163258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What loss have I been running from—instead of holding with tenderness?</a:t>
            </a:r>
            <a:endParaRPr lang="en-US" sz="16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7881" y="2509123"/>
            <a:ext cx="4163258" cy="257306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7881" y="5349716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Tender Holding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7881" y="5834896"/>
            <a:ext cx="4163258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This is the moment of surrender, the moment of deep love—when we embrace the brokenness.</a:t>
            </a:r>
            <a:endParaRPr lang="en-US" sz="16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6522" y="586502"/>
            <a:ext cx="5688330" cy="711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Prayer with Mary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42" y="1861899"/>
            <a:ext cx="4260294" cy="4260294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5053" y="1861899"/>
            <a:ext cx="4260294" cy="4260294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5964" y="1861899"/>
            <a:ext cx="4260294" cy="4260294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1066443" y="6739771"/>
            <a:ext cx="12817435" cy="6827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Whisper softly: "Lord, teach me to stay in the moments of loss, to hold my grief with love, and to trust that You are near, even in my sorrow."</a:t>
            </a:r>
            <a:endParaRPr lang="en-US" sz="1650" dirty="0"/>
          </a:p>
        </p:txBody>
      </p:sp>
      <p:sp>
        <p:nvSpPr>
          <p:cNvPr id="7" name="Shape 2"/>
          <p:cNvSpPr/>
          <p:nvPr/>
        </p:nvSpPr>
        <p:spPr>
          <a:xfrm>
            <a:off x="746522" y="6499860"/>
            <a:ext cx="22860" cy="1162526"/>
          </a:xfrm>
          <a:prstGeom prst="rect">
            <a:avLst/>
          </a:prstGeom>
          <a:solidFill>
            <a:srgbClr val="FFB393"/>
          </a:solidFill>
          <a:ln/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7628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9260" y="3579971"/>
            <a:ext cx="12252603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Fourteenth Station: Jesus is Laid in the Tomb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49260" y="5256848"/>
            <a:ext cx="4163139" cy="214074"/>
          </a:xfrm>
          <a:prstGeom prst="roundRect">
            <a:avLst>
              <a:gd name="adj" fmla="val 15002"/>
            </a:avLst>
          </a:prstGeom>
          <a:solidFill>
            <a:srgbClr val="4D1529"/>
          </a:solidFill>
          <a:ln/>
        </p:spPr>
      </p:sp>
      <p:sp>
        <p:nvSpPr>
          <p:cNvPr id="5" name="Text 2"/>
          <p:cNvSpPr/>
          <p:nvPr/>
        </p:nvSpPr>
        <p:spPr>
          <a:xfrm>
            <a:off x="749260" y="5792033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Final Resting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49260" y="6277213"/>
            <a:ext cx="4163139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The body, once broken, is now laid to rest. The tomb is a place of finality, a place where all seems to end.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5233511" y="4935736"/>
            <a:ext cx="4163258" cy="214074"/>
          </a:xfrm>
          <a:prstGeom prst="roundRect">
            <a:avLst>
              <a:gd name="adj" fmla="val 15002"/>
            </a:avLst>
          </a:prstGeom>
          <a:solidFill>
            <a:srgbClr val="4D1529"/>
          </a:solidFill>
          <a:ln/>
        </p:spPr>
      </p:sp>
      <p:sp>
        <p:nvSpPr>
          <p:cNvPr id="8" name="Text 5"/>
          <p:cNvSpPr/>
          <p:nvPr/>
        </p:nvSpPr>
        <p:spPr>
          <a:xfrm>
            <a:off x="5233511" y="5470922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Sealed Away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233511" y="5956102"/>
            <a:ext cx="4163258" cy="1369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Jesus, who has been given to the world, is now given back to the earth. The stone is rolled, and He is sealed away.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9717881" y="4614624"/>
            <a:ext cx="4163258" cy="214074"/>
          </a:xfrm>
          <a:prstGeom prst="roundRect">
            <a:avLst>
              <a:gd name="adj" fmla="val 15002"/>
            </a:avLst>
          </a:prstGeom>
          <a:solidFill>
            <a:srgbClr val="4D1529"/>
          </a:solidFill>
          <a:ln/>
        </p:spPr>
      </p:sp>
      <p:sp>
        <p:nvSpPr>
          <p:cNvPr id="11" name="Text 8"/>
          <p:cNvSpPr/>
          <p:nvPr/>
        </p:nvSpPr>
        <p:spPr>
          <a:xfrm>
            <a:off x="9717881" y="5149810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Hidden Life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717881" y="5634990"/>
            <a:ext cx="4163258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For a moment, there is silence. There is darkness. And yet, within the tomb—there is life.</a:t>
            </a:r>
            <a:endParaRPr lang="en-US" sz="16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138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5566" y="182385"/>
            <a:ext cx="7712869" cy="13627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42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Second Station: Jesus Takes Up His Cross</a:t>
            </a:r>
            <a:endParaRPr lang="en-US" sz="4250" dirty="0"/>
          </a:p>
        </p:txBody>
      </p:sp>
      <p:sp>
        <p:nvSpPr>
          <p:cNvPr id="4" name="Shape 1"/>
          <p:cNvSpPr/>
          <p:nvPr/>
        </p:nvSpPr>
        <p:spPr>
          <a:xfrm>
            <a:off x="715566" y="2231588"/>
            <a:ext cx="1285399" cy="1526381"/>
          </a:xfrm>
          <a:prstGeom prst="roundRect">
            <a:avLst>
              <a:gd name="adj" fmla="val 2386"/>
            </a:avLst>
          </a:prstGeom>
          <a:solidFill>
            <a:srgbClr val="4D1529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557" y="2815114"/>
            <a:ext cx="287417" cy="35933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205395" y="2436019"/>
            <a:ext cx="2725936" cy="340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The Wood is Brought</a:t>
            </a:r>
            <a:endParaRPr lang="en-US" sz="2100" dirty="0"/>
          </a:p>
        </p:txBody>
      </p:sp>
      <p:sp>
        <p:nvSpPr>
          <p:cNvPr id="7" name="Text 3"/>
          <p:cNvSpPr/>
          <p:nvPr/>
        </p:nvSpPr>
        <p:spPr>
          <a:xfrm>
            <a:off x="2205395" y="2899410"/>
            <a:ext cx="6018609" cy="6541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Rough. Heavy. Splintered. The shape of execution—placed upon the shoulders of Love.</a:t>
            </a:r>
            <a:endParaRPr lang="en-US" sz="1600" dirty="0"/>
          </a:p>
        </p:txBody>
      </p:sp>
      <p:sp>
        <p:nvSpPr>
          <p:cNvPr id="8" name="Shape 4"/>
          <p:cNvSpPr/>
          <p:nvPr/>
        </p:nvSpPr>
        <p:spPr>
          <a:xfrm>
            <a:off x="2103120" y="3748445"/>
            <a:ext cx="6223159" cy="11430"/>
          </a:xfrm>
          <a:prstGeom prst="roundRect">
            <a:avLst>
              <a:gd name="adj" fmla="val 268306"/>
            </a:avLst>
          </a:prstGeom>
          <a:solidFill>
            <a:srgbClr val="662E42"/>
          </a:solidFill>
          <a:ln/>
        </p:spPr>
      </p:sp>
      <p:sp>
        <p:nvSpPr>
          <p:cNvPr id="9" name="Shape 5"/>
          <p:cNvSpPr/>
          <p:nvPr/>
        </p:nvSpPr>
        <p:spPr>
          <a:xfrm>
            <a:off x="715566" y="3860125"/>
            <a:ext cx="2570917" cy="1853446"/>
          </a:xfrm>
          <a:prstGeom prst="roundRect">
            <a:avLst>
              <a:gd name="adj" fmla="val 1655"/>
            </a:avLst>
          </a:prstGeom>
          <a:solidFill>
            <a:srgbClr val="4D1529"/>
          </a:solidFill>
          <a:ln/>
        </p:spPr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7256" y="4607123"/>
            <a:ext cx="287417" cy="35933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3490912" y="4064556"/>
            <a:ext cx="2725936" cy="340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Willing Surrender</a:t>
            </a:r>
            <a:endParaRPr lang="en-US" sz="2100" dirty="0"/>
          </a:p>
        </p:txBody>
      </p:sp>
      <p:sp>
        <p:nvSpPr>
          <p:cNvPr id="12" name="Text 7"/>
          <p:cNvSpPr/>
          <p:nvPr/>
        </p:nvSpPr>
        <p:spPr>
          <a:xfrm>
            <a:off x="3490912" y="4527947"/>
            <a:ext cx="4733092" cy="9811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He does not resist. He does not recoil. He receives it. Not as punishment, but as purpose.</a:t>
            </a:r>
            <a:endParaRPr lang="en-US" sz="1600" dirty="0"/>
          </a:p>
        </p:txBody>
      </p:sp>
      <p:sp>
        <p:nvSpPr>
          <p:cNvPr id="13" name="Shape 8"/>
          <p:cNvSpPr/>
          <p:nvPr/>
        </p:nvSpPr>
        <p:spPr>
          <a:xfrm>
            <a:off x="3388638" y="5704046"/>
            <a:ext cx="4937641" cy="11430"/>
          </a:xfrm>
          <a:prstGeom prst="roundRect">
            <a:avLst>
              <a:gd name="adj" fmla="val 268306"/>
            </a:avLst>
          </a:prstGeom>
          <a:solidFill>
            <a:srgbClr val="662E42"/>
          </a:solidFill>
          <a:ln/>
        </p:spPr>
      </p:sp>
      <p:sp>
        <p:nvSpPr>
          <p:cNvPr id="14" name="Shape 9"/>
          <p:cNvSpPr/>
          <p:nvPr/>
        </p:nvSpPr>
        <p:spPr>
          <a:xfrm>
            <a:off x="715566" y="5815727"/>
            <a:ext cx="3856434" cy="1853446"/>
          </a:xfrm>
          <a:prstGeom prst="roundRect">
            <a:avLst>
              <a:gd name="adj" fmla="val 1655"/>
            </a:avLst>
          </a:prstGeom>
          <a:solidFill>
            <a:srgbClr val="4D1529"/>
          </a:solidFill>
          <a:ln/>
        </p:spPr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0074" y="6562725"/>
            <a:ext cx="287417" cy="359331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4776430" y="6020157"/>
            <a:ext cx="2818328" cy="340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The Weight of Sorrow</a:t>
            </a:r>
            <a:endParaRPr lang="en-US" sz="2100" dirty="0"/>
          </a:p>
        </p:txBody>
      </p:sp>
      <p:sp>
        <p:nvSpPr>
          <p:cNvPr id="17" name="Text 11"/>
          <p:cNvSpPr/>
          <p:nvPr/>
        </p:nvSpPr>
        <p:spPr>
          <a:xfrm>
            <a:off x="4776430" y="6483548"/>
            <a:ext cx="3447574" cy="9811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The weight is not only physical—it is the heaviness of every human sorrow.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170028" y="263952"/>
            <a:ext cx="6525339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The Silence of the Tomb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49260" y="2891314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Waiting in Darkness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49260" y="3462218"/>
            <a:ext cx="3561636" cy="1712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Pause deeply here. Let the silence of the tomb surround you. The tomb is not just a place of death, but a place where new life will grow.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749260" y="5366980"/>
            <a:ext cx="35616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Even in the darkness, God's presence is there.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4840724" y="2891314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Our Own Tombs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4840724" y="3462218"/>
            <a:ext cx="3561636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What is it like to sit with the darkness? To wait with the silence of an ending?</a:t>
            </a:r>
            <a:endParaRPr lang="en-US" sz="1650" dirty="0"/>
          </a:p>
        </p:txBody>
      </p:sp>
      <p:sp>
        <p:nvSpPr>
          <p:cNvPr id="9" name="Text 6"/>
          <p:cNvSpPr/>
          <p:nvPr/>
        </p:nvSpPr>
        <p:spPr>
          <a:xfrm>
            <a:off x="4840724" y="4682133"/>
            <a:ext cx="3561636" cy="1712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In our own lives, we encounter tombs—places of grief, places of doubt, places where we wonder if things will ever come to life again.</a:t>
            </a:r>
            <a:endParaRPr lang="en-US" sz="16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5660" y="593646"/>
            <a:ext cx="5870019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Hope in the Darkness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35660" y="1628299"/>
            <a:ext cx="7645479" cy="1255752"/>
          </a:xfrm>
          <a:prstGeom prst="roundRect">
            <a:avLst>
              <a:gd name="adj" fmla="val 2557"/>
            </a:avLst>
          </a:prstGeom>
          <a:solidFill>
            <a:srgbClr val="4D1529"/>
          </a:solidFill>
          <a:ln/>
        </p:spPr>
      </p:sp>
      <p:sp>
        <p:nvSpPr>
          <p:cNvPr id="5" name="Text 2"/>
          <p:cNvSpPr/>
          <p:nvPr/>
        </p:nvSpPr>
        <p:spPr>
          <a:xfrm>
            <a:off x="6449735" y="1842373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Seed of Life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449735" y="2327553"/>
            <a:ext cx="7217331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The tomb, though sealed, is not without the seed of new life.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6235660" y="3098125"/>
            <a:ext cx="7645479" cy="1255752"/>
          </a:xfrm>
          <a:prstGeom prst="roundRect">
            <a:avLst>
              <a:gd name="adj" fmla="val 2557"/>
            </a:avLst>
          </a:prstGeom>
          <a:solidFill>
            <a:srgbClr val="4D1529"/>
          </a:solidFill>
          <a:ln/>
        </p:spPr>
      </p:sp>
      <p:sp>
        <p:nvSpPr>
          <p:cNvPr id="8" name="Text 5"/>
          <p:cNvSpPr/>
          <p:nvPr/>
        </p:nvSpPr>
        <p:spPr>
          <a:xfrm>
            <a:off x="6449735" y="3312200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Sacred Waiting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6449735" y="3797379"/>
            <a:ext cx="7217331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Where is my tomb—the place where I feel hope is buried?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6235660" y="4567952"/>
            <a:ext cx="7645479" cy="1598176"/>
          </a:xfrm>
          <a:prstGeom prst="roundRect">
            <a:avLst>
              <a:gd name="adj" fmla="val 2010"/>
            </a:avLst>
          </a:prstGeom>
          <a:solidFill>
            <a:srgbClr val="4D1529"/>
          </a:solidFill>
          <a:ln/>
        </p:spPr>
      </p:sp>
      <p:sp>
        <p:nvSpPr>
          <p:cNvPr id="11" name="Text 8"/>
          <p:cNvSpPr/>
          <p:nvPr/>
        </p:nvSpPr>
        <p:spPr>
          <a:xfrm>
            <a:off x="6449735" y="4782026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Trusting Presence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449735" y="5267206"/>
            <a:ext cx="7217331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Can I trust that God is with me even in the waiting, even in the darkness?</a:t>
            </a:r>
            <a:endParaRPr lang="en-US" sz="1650" dirty="0"/>
          </a:p>
        </p:txBody>
      </p:sp>
      <p:sp>
        <p:nvSpPr>
          <p:cNvPr id="13" name="Shape 10"/>
          <p:cNvSpPr/>
          <p:nvPr/>
        </p:nvSpPr>
        <p:spPr>
          <a:xfrm>
            <a:off x="6235660" y="6380202"/>
            <a:ext cx="7645479" cy="1255752"/>
          </a:xfrm>
          <a:prstGeom prst="roundRect">
            <a:avLst>
              <a:gd name="adj" fmla="val 2557"/>
            </a:avLst>
          </a:prstGeom>
          <a:solidFill>
            <a:srgbClr val="4D1529"/>
          </a:solidFill>
          <a:ln/>
        </p:spPr>
      </p:sp>
      <p:sp>
        <p:nvSpPr>
          <p:cNvPr id="14" name="Text 11"/>
          <p:cNvSpPr/>
          <p:nvPr/>
        </p:nvSpPr>
        <p:spPr>
          <a:xfrm>
            <a:off x="6449735" y="6594277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Before the Dawn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6449735" y="7079456"/>
            <a:ext cx="7217331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It is simply the quiet before the dawn.</a:t>
            </a:r>
            <a:endParaRPr lang="en-US" sz="16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6522" y="586502"/>
            <a:ext cx="5688330" cy="711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Final Prayer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42" y="1861899"/>
            <a:ext cx="4260294" cy="4260294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5053" y="1861899"/>
            <a:ext cx="4260294" cy="4260294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5964" y="1861899"/>
            <a:ext cx="4260294" cy="4260294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1066443" y="6739771"/>
            <a:ext cx="12817435" cy="6827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Whisper, if it resonates: "Lord, even in my tombs, I trust that You are there. And though it seems like the end, I know that life will rise again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."</a:t>
            </a:r>
            <a:endParaRPr lang="en-US" sz="1650" dirty="0"/>
          </a:p>
        </p:txBody>
      </p:sp>
      <p:sp>
        <p:nvSpPr>
          <p:cNvPr id="7" name="Shape 2"/>
          <p:cNvSpPr/>
          <p:nvPr/>
        </p:nvSpPr>
        <p:spPr>
          <a:xfrm>
            <a:off x="746522" y="6499860"/>
            <a:ext cx="22860" cy="1162526"/>
          </a:xfrm>
          <a:prstGeom prst="rect">
            <a:avLst/>
          </a:prstGeom>
          <a:solidFill>
            <a:srgbClr val="FFB393"/>
          </a:solidFill>
          <a:ln/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987217" y="211483"/>
            <a:ext cx="6853476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Contemplating the Cross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60" y="2337911"/>
            <a:ext cx="4163139" cy="257294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49260" y="5178385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The Gaze of Love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49260" y="5663565"/>
            <a:ext cx="4163139" cy="1369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b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Close your eyes, if you feel called.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Imagine the scene—not as a story long ago, but as something happening now.</a:t>
            </a:r>
            <a:endParaRPr lang="en-US" sz="16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3511" y="2337911"/>
            <a:ext cx="4163258" cy="257306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3511" y="5178504"/>
            <a:ext cx="2964418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The Burden Accepted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3511" y="5663684"/>
            <a:ext cx="4163258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He carries what you cannot. The secret pain you've buried. The silent ache you've long hidden.</a:t>
            </a:r>
            <a:endParaRPr lang="en-US" sz="16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7881" y="2337911"/>
            <a:ext cx="4163258" cy="257306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7881" y="5178504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Your Own Cross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7881" y="5663684"/>
            <a:ext cx="4163258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What cross are you carrying? What burden feels too great to bear?</a:t>
            </a:r>
            <a:endParaRPr lang="en-US" sz="16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5206" y="876776"/>
            <a:ext cx="7252811" cy="662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Prayer at the Second Station</a:t>
            </a:r>
            <a:endParaRPr lang="en-US" sz="4150" dirty="0"/>
          </a:p>
        </p:txBody>
      </p:sp>
      <p:sp>
        <p:nvSpPr>
          <p:cNvPr id="4" name="Text 1"/>
          <p:cNvSpPr/>
          <p:nvPr/>
        </p:nvSpPr>
        <p:spPr>
          <a:xfrm>
            <a:off x="993100" y="2060258"/>
            <a:ext cx="7455694" cy="9529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Whisper to yourself if you feel moved:</a:t>
            </a:r>
            <a:r>
              <a:rPr lang="en-US" sz="15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"Here is my Cross, Lord. Not hidden. Not avoided. I offer it to You. I walk with You. Let me carry it differently, because You carry it with me."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95206" y="1836777"/>
            <a:ext cx="22860" cy="1399937"/>
          </a:xfrm>
          <a:prstGeom prst="rect">
            <a:avLst/>
          </a:prstGeom>
          <a:solidFill>
            <a:srgbClr val="FFB393"/>
          </a:solidFill>
          <a:ln/>
        </p:spPr>
      </p:sp>
      <p:sp>
        <p:nvSpPr>
          <p:cNvPr id="6" name="Shape 3"/>
          <p:cNvSpPr/>
          <p:nvPr/>
        </p:nvSpPr>
        <p:spPr>
          <a:xfrm>
            <a:off x="918686" y="3460194"/>
            <a:ext cx="22860" cy="3892629"/>
          </a:xfrm>
          <a:prstGeom prst="roundRect">
            <a:avLst>
              <a:gd name="adj" fmla="val 130350"/>
            </a:avLst>
          </a:prstGeom>
          <a:solidFill>
            <a:srgbClr val="662E42"/>
          </a:solidFill>
          <a:ln/>
        </p:spPr>
      </p:sp>
      <p:sp>
        <p:nvSpPr>
          <p:cNvPr id="7" name="Shape 4"/>
          <p:cNvSpPr/>
          <p:nvPr/>
        </p:nvSpPr>
        <p:spPr>
          <a:xfrm>
            <a:off x="1119307" y="3895725"/>
            <a:ext cx="595908" cy="22860"/>
          </a:xfrm>
          <a:prstGeom prst="roundRect">
            <a:avLst>
              <a:gd name="adj" fmla="val 130350"/>
            </a:avLst>
          </a:prstGeom>
          <a:solidFill>
            <a:srgbClr val="662E42"/>
          </a:solidFill>
          <a:ln/>
        </p:spPr>
      </p:sp>
      <p:sp>
        <p:nvSpPr>
          <p:cNvPr id="8" name="Shape 5"/>
          <p:cNvSpPr/>
          <p:nvPr/>
        </p:nvSpPr>
        <p:spPr>
          <a:xfrm>
            <a:off x="695206" y="3683675"/>
            <a:ext cx="446961" cy="446961"/>
          </a:xfrm>
          <a:prstGeom prst="roundRect">
            <a:avLst>
              <a:gd name="adj" fmla="val 6667"/>
            </a:avLst>
          </a:prstGeom>
          <a:solidFill>
            <a:srgbClr val="4D1529"/>
          </a:solidFill>
          <a:ln/>
        </p:spPr>
      </p:sp>
      <p:sp>
        <p:nvSpPr>
          <p:cNvPr id="9" name="Text 6"/>
          <p:cNvSpPr/>
          <p:nvPr/>
        </p:nvSpPr>
        <p:spPr>
          <a:xfrm>
            <a:off x="759797" y="3708559"/>
            <a:ext cx="317778" cy="3971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1</a:t>
            </a:r>
            <a:endParaRPr lang="en-US" sz="2500" dirty="0"/>
          </a:p>
        </p:txBody>
      </p:sp>
      <p:sp>
        <p:nvSpPr>
          <p:cNvPr id="10" name="Text 7"/>
          <p:cNvSpPr/>
          <p:nvPr/>
        </p:nvSpPr>
        <p:spPr>
          <a:xfrm>
            <a:off x="1911906" y="3658791"/>
            <a:ext cx="2648664" cy="33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Acknowledge</a:t>
            </a:r>
            <a:endParaRPr lang="en-US" sz="2050" dirty="0"/>
          </a:p>
        </p:txBody>
      </p:sp>
      <p:sp>
        <p:nvSpPr>
          <p:cNvPr id="11" name="Text 8"/>
          <p:cNvSpPr/>
          <p:nvPr/>
        </p:nvSpPr>
        <p:spPr>
          <a:xfrm>
            <a:off x="1911906" y="4109085"/>
            <a:ext cx="6536888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Recognize the weight you carry</a:t>
            </a:r>
            <a:endParaRPr lang="en-US" sz="1550" dirty="0"/>
          </a:p>
        </p:txBody>
      </p:sp>
      <p:sp>
        <p:nvSpPr>
          <p:cNvPr id="12" name="Shape 9"/>
          <p:cNvSpPr/>
          <p:nvPr/>
        </p:nvSpPr>
        <p:spPr>
          <a:xfrm>
            <a:off x="1119307" y="5259467"/>
            <a:ext cx="595908" cy="22860"/>
          </a:xfrm>
          <a:prstGeom prst="roundRect">
            <a:avLst>
              <a:gd name="adj" fmla="val 130350"/>
            </a:avLst>
          </a:prstGeom>
          <a:solidFill>
            <a:srgbClr val="662E42"/>
          </a:solidFill>
          <a:ln/>
        </p:spPr>
      </p:sp>
      <p:sp>
        <p:nvSpPr>
          <p:cNvPr id="13" name="Shape 10"/>
          <p:cNvSpPr/>
          <p:nvPr/>
        </p:nvSpPr>
        <p:spPr>
          <a:xfrm>
            <a:off x="695206" y="5047417"/>
            <a:ext cx="446961" cy="446961"/>
          </a:xfrm>
          <a:prstGeom prst="roundRect">
            <a:avLst>
              <a:gd name="adj" fmla="val 6667"/>
            </a:avLst>
          </a:prstGeom>
          <a:solidFill>
            <a:srgbClr val="4D1529"/>
          </a:solidFill>
          <a:ln/>
        </p:spPr>
      </p:sp>
      <p:sp>
        <p:nvSpPr>
          <p:cNvPr id="14" name="Text 11"/>
          <p:cNvSpPr/>
          <p:nvPr/>
        </p:nvSpPr>
        <p:spPr>
          <a:xfrm>
            <a:off x="759797" y="5072301"/>
            <a:ext cx="317778" cy="3971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2</a:t>
            </a:r>
            <a:endParaRPr lang="en-US" sz="2500" dirty="0"/>
          </a:p>
        </p:txBody>
      </p:sp>
      <p:sp>
        <p:nvSpPr>
          <p:cNvPr id="15" name="Text 12"/>
          <p:cNvSpPr/>
          <p:nvPr/>
        </p:nvSpPr>
        <p:spPr>
          <a:xfrm>
            <a:off x="1911906" y="5022533"/>
            <a:ext cx="2648664" cy="33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Offer</a:t>
            </a:r>
            <a:endParaRPr lang="en-US" sz="2050" dirty="0"/>
          </a:p>
        </p:txBody>
      </p:sp>
      <p:sp>
        <p:nvSpPr>
          <p:cNvPr id="16" name="Text 13"/>
          <p:cNvSpPr/>
          <p:nvPr/>
        </p:nvSpPr>
        <p:spPr>
          <a:xfrm>
            <a:off x="1911906" y="5472827"/>
            <a:ext cx="6536888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Present your burden to Christ</a:t>
            </a:r>
            <a:endParaRPr lang="en-US" sz="1550" dirty="0"/>
          </a:p>
        </p:txBody>
      </p:sp>
      <p:sp>
        <p:nvSpPr>
          <p:cNvPr id="17" name="Shape 14"/>
          <p:cNvSpPr/>
          <p:nvPr/>
        </p:nvSpPr>
        <p:spPr>
          <a:xfrm>
            <a:off x="1119307" y="6623209"/>
            <a:ext cx="595908" cy="22860"/>
          </a:xfrm>
          <a:prstGeom prst="roundRect">
            <a:avLst>
              <a:gd name="adj" fmla="val 130350"/>
            </a:avLst>
          </a:prstGeom>
          <a:solidFill>
            <a:srgbClr val="662E42"/>
          </a:solidFill>
          <a:ln/>
        </p:spPr>
      </p:sp>
      <p:sp>
        <p:nvSpPr>
          <p:cNvPr id="18" name="Shape 15"/>
          <p:cNvSpPr/>
          <p:nvPr/>
        </p:nvSpPr>
        <p:spPr>
          <a:xfrm>
            <a:off x="695206" y="6411158"/>
            <a:ext cx="446961" cy="446961"/>
          </a:xfrm>
          <a:prstGeom prst="roundRect">
            <a:avLst>
              <a:gd name="adj" fmla="val 6667"/>
            </a:avLst>
          </a:prstGeom>
          <a:solidFill>
            <a:srgbClr val="4D1529"/>
          </a:solidFill>
          <a:ln/>
        </p:spPr>
      </p:sp>
      <p:sp>
        <p:nvSpPr>
          <p:cNvPr id="19" name="Text 16"/>
          <p:cNvSpPr/>
          <p:nvPr/>
        </p:nvSpPr>
        <p:spPr>
          <a:xfrm>
            <a:off x="759797" y="6436043"/>
            <a:ext cx="317778" cy="3971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3</a:t>
            </a:r>
            <a:endParaRPr lang="en-US" sz="2500" dirty="0"/>
          </a:p>
        </p:txBody>
      </p:sp>
      <p:sp>
        <p:nvSpPr>
          <p:cNvPr id="20" name="Text 17"/>
          <p:cNvSpPr/>
          <p:nvPr/>
        </p:nvSpPr>
        <p:spPr>
          <a:xfrm>
            <a:off x="1911906" y="6386274"/>
            <a:ext cx="2648664" cy="33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Walk Together</a:t>
            </a:r>
            <a:endParaRPr lang="en-US" sz="2050" dirty="0"/>
          </a:p>
        </p:txBody>
      </p:sp>
      <p:sp>
        <p:nvSpPr>
          <p:cNvPr id="21" name="Text 18"/>
          <p:cNvSpPr/>
          <p:nvPr/>
        </p:nvSpPr>
        <p:spPr>
          <a:xfrm>
            <a:off x="1911906" y="6836569"/>
            <a:ext cx="6536888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Continue the journey with Him</a:t>
            </a:r>
            <a:endParaRPr lang="en-US" sz="15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46675" y="55648"/>
            <a:ext cx="7645479" cy="14270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Third Station: Jesus Falls the First Time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660" y="2591633"/>
            <a:ext cx="1070491" cy="15981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627263" y="2805708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The Uneven Path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627263" y="3290888"/>
            <a:ext cx="625387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The road is uneven. The crowd pushes forward. The weight presses down.</a:t>
            </a:r>
            <a:endParaRPr lang="en-US" sz="16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5660" y="4189809"/>
            <a:ext cx="1070491" cy="15981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627263" y="4403884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God Falls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627263" y="4889063"/>
            <a:ext cx="625387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Not metaphorically. Not symbolically. But body to ground. Face to earth.</a:t>
            </a:r>
            <a:endParaRPr lang="en-US" sz="16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5660" y="5787985"/>
            <a:ext cx="1070491" cy="15981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27263" y="6002060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He Rises Again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627263" y="6487239"/>
            <a:ext cx="625387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He does not turn back. He does not say: "This is too much." He breathes... and begins again.</a:t>
            </a:r>
            <a:endParaRPr lang="en-US" sz="16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14270" y="366281"/>
            <a:ext cx="6194227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Reflecting on Our Falls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49260" y="2166938"/>
            <a:ext cx="3662124" cy="706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555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1</a:t>
            </a:r>
            <a:endParaRPr lang="en-US" sz="5550" dirty="0"/>
          </a:p>
        </p:txBody>
      </p:sp>
      <p:sp>
        <p:nvSpPr>
          <p:cNvPr id="5" name="Text 2"/>
          <p:cNvSpPr/>
          <p:nvPr/>
        </p:nvSpPr>
        <p:spPr>
          <a:xfrm>
            <a:off x="1153001" y="3140988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Pause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49260" y="3626168"/>
            <a:ext cx="3662124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Breathe. Feel the weight in your own body.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4732496" y="2166938"/>
            <a:ext cx="3662243" cy="706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555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2</a:t>
            </a:r>
            <a:endParaRPr lang="en-US" sz="5550" dirty="0"/>
          </a:p>
        </p:txBody>
      </p:sp>
      <p:sp>
        <p:nvSpPr>
          <p:cNvPr id="8" name="Text 5"/>
          <p:cNvSpPr/>
          <p:nvPr/>
        </p:nvSpPr>
        <p:spPr>
          <a:xfrm>
            <a:off x="5136237" y="3140988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Remember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732496" y="3626168"/>
            <a:ext cx="3662243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How many times have you fallen? Quietly... in secret.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2740819" y="5060275"/>
            <a:ext cx="3662243" cy="706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555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3</a:t>
            </a:r>
            <a:endParaRPr lang="en-US" sz="5550" dirty="0"/>
          </a:p>
        </p:txBody>
      </p:sp>
      <p:sp>
        <p:nvSpPr>
          <p:cNvPr id="11" name="Text 8"/>
          <p:cNvSpPr/>
          <p:nvPr/>
        </p:nvSpPr>
        <p:spPr>
          <a:xfrm>
            <a:off x="3144560" y="6034326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Recognize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2740819" y="6519505"/>
            <a:ext cx="3662243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This fall redeems every fall you've known.</a:t>
            </a:r>
            <a:endParaRPr lang="en-US" sz="16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19</TotalTime>
  <Words>3346</Words>
  <Application>Microsoft Office PowerPoint</Application>
  <PresentationFormat>Custom</PresentationFormat>
  <Paragraphs>409</Paragraphs>
  <Slides>52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1" baseType="lpstr">
      <vt:lpstr>Arial</vt:lpstr>
      <vt:lpstr>Brygada 1918 Bold</vt:lpstr>
      <vt:lpstr>Calibri</vt:lpstr>
      <vt:lpstr>Garamond</vt:lpstr>
      <vt:lpstr>Tunga</vt:lpstr>
      <vt:lpstr>Montserrat Medium</vt:lpstr>
      <vt:lpstr>Tahoma</vt:lpstr>
      <vt:lpstr>Montserrat Bold</vt:lpstr>
      <vt:lpstr>BlackTie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ismail - [2010]</cp:lastModifiedBy>
  <cp:revision>3</cp:revision>
  <dcterms:created xsi:type="dcterms:W3CDTF">2025-04-18T11:35:35Z</dcterms:created>
  <dcterms:modified xsi:type="dcterms:W3CDTF">2025-04-18T11:56:23Z</dcterms:modified>
</cp:coreProperties>
</file>