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4630400" cy="8229600"/>
  <p:notesSz cx="8229600" cy="14630400"/>
  <p:embeddedFontLs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Barlow Bold" charset="0"/>
      <p:bold r:id="rId37"/>
    </p:embeddedFont>
    <p:embeddedFont>
      <p:font typeface="Barlow" charset="0"/>
      <p:regular r:id="rId38"/>
      <p:bold r:id="rId39"/>
    </p:embeddedFont>
    <p:embeddedFont>
      <p:font typeface="Barlow Medium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68" d="100"/>
          <a:sy n="68" d="100"/>
        </p:scale>
        <p:origin x="-276" y="-3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480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2296477"/>
            <a:ext cx="7415927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Pentecost: A Deep Meditation on Being Touched by the Holy</a:t>
            </a:r>
            <a:endParaRPr lang="en-US" sz="4300" dirty="0"/>
          </a:p>
        </p:txBody>
      </p:sp>
      <p:sp>
        <p:nvSpPr>
          <p:cNvPr id="4" name="Text 1"/>
          <p:cNvSpPr/>
          <p:nvPr/>
        </p:nvSpPr>
        <p:spPr>
          <a:xfrm>
            <a:off x="864037" y="4038362"/>
            <a:ext cx="741592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 journey through the transformative power of the Holy Spirit, exploring how divine presence shapes our inner lives and relationships.</a:t>
            </a:r>
            <a:endParaRPr lang="en-US" sz="1900" dirty="0"/>
          </a:p>
        </p:txBody>
      </p:sp>
      <p:sp>
        <p:nvSpPr>
          <p:cNvPr id="5" name="Shape 2"/>
          <p:cNvSpPr/>
          <p:nvPr/>
        </p:nvSpPr>
        <p:spPr>
          <a:xfrm>
            <a:off x="864037" y="5519618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4D4D5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3"/>
          <p:cNvSpPr/>
          <p:nvPr/>
        </p:nvSpPr>
        <p:spPr>
          <a:xfrm>
            <a:off x="1382316" y="5501164"/>
            <a:ext cx="1416606" cy="431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400" b="1" dirty="0">
                <a:solidFill>
                  <a:srgbClr val="E5E0D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by Abba Halibo -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30861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3810357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The Slow Blooming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864037" y="5607010"/>
            <a:ext cx="4053840" cy="246817"/>
          </a:xfrm>
          <a:prstGeom prst="roundRect">
            <a:avLst>
              <a:gd name="adj" fmla="val 42012"/>
            </a:avLst>
          </a:prstGeom>
          <a:solidFill>
            <a:srgbClr val="790709"/>
          </a:solidFill>
          <a:ln w="1524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864037" y="6224111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Planting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864037" y="6715125"/>
            <a:ext cx="405384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 Spirit begins work in unseen places of the heart.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5288161" y="5236726"/>
            <a:ext cx="4053959" cy="246817"/>
          </a:xfrm>
          <a:prstGeom prst="roundRect">
            <a:avLst>
              <a:gd name="adj" fmla="val 42012"/>
            </a:avLst>
          </a:prstGeom>
          <a:solidFill>
            <a:srgbClr val="790709"/>
          </a:solidFill>
          <a:ln w="1524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5288161" y="5853827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Weathering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5288161" y="6344841"/>
            <a:ext cx="4053959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Through seasons of challenge, virtues take root.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9712404" y="4866442"/>
            <a:ext cx="4053959" cy="246817"/>
          </a:xfrm>
          <a:prstGeom prst="roundRect">
            <a:avLst>
              <a:gd name="adj" fmla="val 42012"/>
            </a:avLst>
          </a:prstGeom>
          <a:solidFill>
            <a:srgbClr val="790709"/>
          </a:solidFill>
          <a:ln w="1524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9712404" y="5483543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Blossoming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9712404" y="5974556"/>
            <a:ext cx="4053959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Holiness appears not through striving but through being.</a:t>
            </a:r>
            <a:endParaRPr lang="en-US" sz="1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493520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Unexpected Virtues</a:t>
            </a:r>
            <a:endParaRPr lang="en-US" sz="4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57" y="2831306"/>
            <a:ext cx="3073718" cy="3073718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780" y="2831306"/>
            <a:ext cx="3073718" cy="3073718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3903" y="2831306"/>
            <a:ext cx="3073718" cy="3073718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5026" y="2831306"/>
            <a:ext cx="3073718" cy="3073718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864037" y="6340912"/>
            <a:ext cx="129023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These moments are not random. They are signs that the Spirit is alive within you.</a:t>
            </a:r>
            <a:endParaRPr lang="en-US" sz="19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4701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9144" y="3351252"/>
            <a:ext cx="4883587" cy="610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0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Tracing Growth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769144" y="5958840"/>
            <a:ext cx="13092112" cy="30480"/>
          </a:xfrm>
          <a:prstGeom prst="roundRect">
            <a:avLst>
              <a:gd name="adj" fmla="val 302826"/>
            </a:avLst>
          </a:prstGeom>
          <a:solidFill>
            <a:srgbClr val="92202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3958114" y="5299650"/>
            <a:ext cx="30480" cy="659249"/>
          </a:xfrm>
          <a:prstGeom prst="roundRect">
            <a:avLst>
              <a:gd name="adj" fmla="val 302826"/>
            </a:avLst>
          </a:prstGeom>
          <a:solidFill>
            <a:srgbClr val="92202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3726180" y="5711607"/>
            <a:ext cx="494467" cy="494467"/>
          </a:xfrm>
          <a:prstGeom prst="roundRect">
            <a:avLst>
              <a:gd name="adj" fmla="val 18667"/>
            </a:avLst>
          </a:prstGeom>
          <a:solidFill>
            <a:srgbClr val="790709"/>
          </a:solidFill>
          <a:ln w="762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3826847" y="5775662"/>
            <a:ext cx="293013" cy="3662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2752606" y="4291251"/>
            <a:ext cx="2441734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Past Struggle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988814" y="4728210"/>
            <a:ext cx="5969318" cy="351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Where patience once failed, noticing new capacity.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7299722" y="5958780"/>
            <a:ext cx="30480" cy="659249"/>
          </a:xfrm>
          <a:prstGeom prst="roundRect">
            <a:avLst>
              <a:gd name="adj" fmla="val 302826"/>
            </a:avLst>
          </a:prstGeom>
          <a:solidFill>
            <a:srgbClr val="92202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7067788" y="5711607"/>
            <a:ext cx="494467" cy="494467"/>
          </a:xfrm>
          <a:prstGeom prst="roundRect">
            <a:avLst>
              <a:gd name="adj" fmla="val 18667"/>
            </a:avLst>
          </a:prstGeom>
          <a:solidFill>
            <a:srgbClr val="790709"/>
          </a:solidFill>
          <a:ln w="762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7168455" y="5775662"/>
            <a:ext cx="293013" cy="3662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6094214" y="6837878"/>
            <a:ext cx="2441734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Present Fruit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4330422" y="7274838"/>
            <a:ext cx="5969437" cy="351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Virtues appearing more often now than before.</a:t>
            </a:r>
            <a:endParaRPr lang="en-US" sz="1700" dirty="0"/>
          </a:p>
        </p:txBody>
      </p:sp>
      <p:sp>
        <p:nvSpPr>
          <p:cNvPr id="15" name="Shape 12"/>
          <p:cNvSpPr/>
          <p:nvPr/>
        </p:nvSpPr>
        <p:spPr>
          <a:xfrm>
            <a:off x="10641449" y="5299650"/>
            <a:ext cx="30480" cy="659249"/>
          </a:xfrm>
          <a:prstGeom prst="roundRect">
            <a:avLst>
              <a:gd name="adj" fmla="val 302826"/>
            </a:avLst>
          </a:prstGeom>
          <a:solidFill>
            <a:srgbClr val="92202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3"/>
          <p:cNvSpPr/>
          <p:nvPr/>
        </p:nvSpPr>
        <p:spPr>
          <a:xfrm>
            <a:off x="10409515" y="5711607"/>
            <a:ext cx="494467" cy="494467"/>
          </a:xfrm>
          <a:prstGeom prst="roundRect">
            <a:avLst>
              <a:gd name="adj" fmla="val 18667"/>
            </a:avLst>
          </a:prstGeom>
          <a:solidFill>
            <a:srgbClr val="790709"/>
          </a:solidFill>
          <a:ln w="762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10510183" y="5775662"/>
            <a:ext cx="293013" cy="3662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9435941" y="4291251"/>
            <a:ext cx="2441734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Future Hope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7672149" y="4728210"/>
            <a:ext cx="5969437" cy="351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Trusting that holiness is being shaped even when unseen.</a:t>
            </a:r>
            <a:endParaRPr lang="en-US" sz="17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26532" y="837605"/>
            <a:ext cx="5248275" cy="656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One Body, One Spirit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826532" y="1965841"/>
            <a:ext cx="3568303" cy="779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100"/>
              </a:lnSpc>
              <a:buNone/>
            </a:pPr>
            <a:r>
              <a:rPr lang="en-US" sz="610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1</a:t>
            </a:r>
            <a:endParaRPr lang="en-US" sz="6100" dirty="0"/>
          </a:p>
        </p:txBody>
      </p:sp>
      <p:sp>
        <p:nvSpPr>
          <p:cNvPr id="5" name="Text 2"/>
          <p:cNvSpPr/>
          <p:nvPr/>
        </p:nvSpPr>
        <p:spPr>
          <a:xfrm>
            <a:off x="1298615" y="3040142"/>
            <a:ext cx="2624138" cy="328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Common Good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826532" y="3509843"/>
            <a:ext cx="3568303" cy="7558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95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"To each is given the manifestation of the Spirit for the common good."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4749046" y="1965841"/>
            <a:ext cx="3568422" cy="779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100"/>
              </a:lnSpc>
              <a:buNone/>
            </a:pPr>
            <a:r>
              <a:rPr lang="en-US" sz="610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Many</a:t>
            </a:r>
            <a:endParaRPr lang="en-US" sz="6100" dirty="0"/>
          </a:p>
        </p:txBody>
      </p:sp>
      <p:sp>
        <p:nvSpPr>
          <p:cNvPr id="8" name="Text 5"/>
          <p:cNvSpPr/>
          <p:nvPr/>
        </p:nvSpPr>
        <p:spPr>
          <a:xfrm>
            <a:off x="5221129" y="3040142"/>
            <a:ext cx="2624138" cy="328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Shared Gifts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4749046" y="3509843"/>
            <a:ext cx="3568422" cy="7558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95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 Spirit never isolates. He draws people together.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2787729" y="5092065"/>
            <a:ext cx="3568422" cy="779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100"/>
              </a:lnSpc>
              <a:buNone/>
            </a:pPr>
            <a:r>
              <a:rPr lang="en-US" sz="610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All</a:t>
            </a:r>
            <a:endParaRPr lang="en-US" sz="6100" dirty="0"/>
          </a:p>
        </p:txBody>
      </p:sp>
      <p:sp>
        <p:nvSpPr>
          <p:cNvPr id="11" name="Text 8"/>
          <p:cNvSpPr/>
          <p:nvPr/>
        </p:nvSpPr>
        <p:spPr>
          <a:xfrm>
            <a:off x="3259812" y="6166366"/>
            <a:ext cx="2624138" cy="328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Collective Blessing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2787729" y="6636068"/>
            <a:ext cx="3568422" cy="7558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95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Your inner transformation is never for you alone.</a:t>
            </a:r>
            <a:endParaRPr lang="en-US" sz="18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973937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Eucharistic Living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350437" y="3030022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790709"/>
          </a:solidFill>
          <a:ln w="1524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463546" y="3101935"/>
            <a:ext cx="329089" cy="411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1</a:t>
            </a:r>
            <a:endParaRPr lang="en-US" sz="2550" dirty="0"/>
          </a:p>
        </p:txBody>
      </p:sp>
      <p:sp>
        <p:nvSpPr>
          <p:cNvPr id="6" name="Text 3"/>
          <p:cNvSpPr/>
          <p:nvPr/>
        </p:nvSpPr>
        <p:spPr>
          <a:xfrm>
            <a:off x="7152680" y="3114794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Growing in Patience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7152680" y="3605808"/>
            <a:ext cx="2751415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Others are nourished by your calm presence.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10212705" y="3030022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790709"/>
          </a:solidFill>
          <a:ln w="1524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10325814" y="3101935"/>
            <a:ext cx="329089" cy="411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2</a:t>
            </a:r>
            <a:endParaRPr lang="en-US" sz="2550" dirty="0"/>
          </a:p>
        </p:txBody>
      </p:sp>
      <p:sp>
        <p:nvSpPr>
          <p:cNvPr id="10" name="Text 7"/>
          <p:cNvSpPr/>
          <p:nvPr/>
        </p:nvSpPr>
        <p:spPr>
          <a:xfrm>
            <a:off x="11014948" y="3114794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Practicing Forgiveness</a:t>
            </a:r>
            <a:endParaRPr lang="en-US" sz="2150" dirty="0"/>
          </a:p>
        </p:txBody>
      </p:sp>
      <p:sp>
        <p:nvSpPr>
          <p:cNvPr id="11" name="Text 8"/>
          <p:cNvSpPr/>
          <p:nvPr/>
        </p:nvSpPr>
        <p:spPr>
          <a:xfrm>
            <a:off x="11014948" y="3605808"/>
            <a:ext cx="2751415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Others see new possibility through your mercy.</a:t>
            </a:r>
            <a:endParaRPr lang="en-US" sz="1900" dirty="0"/>
          </a:p>
        </p:txBody>
      </p:sp>
      <p:sp>
        <p:nvSpPr>
          <p:cNvPr id="12" name="Shape 9"/>
          <p:cNvSpPr/>
          <p:nvPr/>
        </p:nvSpPr>
        <p:spPr>
          <a:xfrm>
            <a:off x="6350437" y="5284708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790709"/>
          </a:solidFill>
          <a:ln w="1524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6463546" y="5356622"/>
            <a:ext cx="329089" cy="411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3</a:t>
            </a:r>
            <a:endParaRPr lang="en-US" sz="2550" dirty="0"/>
          </a:p>
        </p:txBody>
      </p:sp>
      <p:sp>
        <p:nvSpPr>
          <p:cNvPr id="14" name="Text 11"/>
          <p:cNvSpPr/>
          <p:nvPr/>
        </p:nvSpPr>
        <p:spPr>
          <a:xfrm>
            <a:off x="7152680" y="5369481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Suffering Faithfully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7152680" y="5860494"/>
            <a:ext cx="66136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Others glimpse hope through your wounds.</a:t>
            </a:r>
            <a:endParaRPr lang="en-US" sz="19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464707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Vessels of the Spirit</a:t>
            </a:r>
            <a:endParaRPr lang="en-US" sz="4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37" y="2644259"/>
            <a:ext cx="4095036" cy="253091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4037" y="5483781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Quiet Integrity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864037" y="5974794"/>
            <a:ext cx="4095036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Those who carry the Spirit not through words but through love.</a:t>
            </a:r>
            <a:endParaRPr lang="en-US" sz="19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682" y="2644259"/>
            <a:ext cx="4095036" cy="253091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67682" y="5483781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Unconscious Holiness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5267682" y="5974794"/>
            <a:ext cx="4095036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Being a vessel without realizing it.</a:t>
            </a:r>
            <a:endParaRPr lang="en-US" sz="19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1328" y="2644259"/>
            <a:ext cx="4095036" cy="253091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1328" y="5483781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Beautiful Imperfection</a:t>
            </a:r>
            <a:endParaRPr lang="en-US" sz="2150" dirty="0"/>
          </a:p>
        </p:txBody>
      </p:sp>
      <p:sp>
        <p:nvSpPr>
          <p:cNvPr id="11" name="Text 6"/>
          <p:cNvSpPr/>
          <p:nvPr/>
        </p:nvSpPr>
        <p:spPr>
          <a:xfrm>
            <a:off x="9671328" y="5974794"/>
            <a:ext cx="4095036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You don't have to be perfect for the Spirit to work through you.</a:t>
            </a:r>
            <a:endParaRPr lang="en-US" sz="19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201341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The Cry of the Spirit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864037" y="2257425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790709"/>
          </a:solidFill>
          <a:ln w="1524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666280" y="2342198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Words Fail</a:t>
            </a:r>
            <a:endParaRPr lang="en-US" sz="2150" dirty="0"/>
          </a:p>
        </p:txBody>
      </p:sp>
      <p:sp>
        <p:nvSpPr>
          <p:cNvPr id="6" name="Shape 3"/>
          <p:cNvSpPr/>
          <p:nvPr/>
        </p:nvSpPr>
        <p:spPr>
          <a:xfrm>
            <a:off x="864037" y="3306604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790709"/>
          </a:solidFill>
          <a:ln w="1524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1666280" y="3391376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Grief Overwhelms</a:t>
            </a:r>
            <a:endParaRPr lang="en-US" sz="2150" dirty="0"/>
          </a:p>
        </p:txBody>
      </p:sp>
      <p:sp>
        <p:nvSpPr>
          <p:cNvPr id="8" name="Shape 5"/>
          <p:cNvSpPr/>
          <p:nvPr/>
        </p:nvSpPr>
        <p:spPr>
          <a:xfrm>
            <a:off x="864037" y="4355783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790709"/>
          </a:solidFill>
          <a:ln w="1524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1666280" y="4440555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Doubt Lingers</a:t>
            </a:r>
            <a:endParaRPr lang="en-US" sz="2150" dirty="0"/>
          </a:p>
        </p:txBody>
      </p:sp>
      <p:sp>
        <p:nvSpPr>
          <p:cNvPr id="10" name="Shape 7"/>
          <p:cNvSpPr/>
          <p:nvPr/>
        </p:nvSpPr>
        <p:spPr>
          <a:xfrm>
            <a:off x="864037" y="5404961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790709"/>
          </a:solidFill>
          <a:ln w="1524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666280" y="5489734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Silence Weighs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864037" y="6238042"/>
            <a:ext cx="74159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"The Spirit himself expresses our plea in a way that could never be put into words." (Romans 8:26)</a:t>
            </a:r>
            <a:endParaRPr lang="en-US" sz="19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855589"/>
            <a:ext cx="5729526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Praying from the Wound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350437" y="2911673"/>
            <a:ext cx="3584615" cy="1805226"/>
          </a:xfrm>
          <a:prstGeom prst="roundRect">
            <a:avLst>
              <a:gd name="adj" fmla="val 5744"/>
            </a:avLst>
          </a:prstGeom>
          <a:solidFill>
            <a:srgbClr val="790709"/>
          </a:solidFill>
          <a:ln w="1524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612493" y="3173730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Beyond Language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6612493" y="3664744"/>
            <a:ext cx="306050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 Spirit prays in you with presence, not words.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10181868" y="2911673"/>
            <a:ext cx="3584615" cy="1805226"/>
          </a:xfrm>
          <a:prstGeom prst="roundRect">
            <a:avLst>
              <a:gd name="adj" fmla="val 5744"/>
            </a:avLst>
          </a:prstGeom>
          <a:solidFill>
            <a:srgbClr val="790709"/>
          </a:solidFill>
          <a:ln w="1524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0443924" y="3173730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Divine Yearning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10443924" y="3664744"/>
            <a:ext cx="306050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Unspoken hope that holds you from within.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6350437" y="4963716"/>
            <a:ext cx="7415927" cy="1410176"/>
          </a:xfrm>
          <a:prstGeom prst="roundRect">
            <a:avLst>
              <a:gd name="adj" fmla="val 7353"/>
            </a:avLst>
          </a:prstGeom>
          <a:solidFill>
            <a:srgbClr val="790709"/>
          </a:solidFill>
          <a:ln w="1524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612493" y="5225772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Sacred Holding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6612493" y="5716786"/>
            <a:ext cx="689181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Being held even when you cannot pray.</a:t>
            </a:r>
            <a:endParaRPr lang="en-US" sz="19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948333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Wordless Prayer</a:t>
            </a:r>
            <a:endParaRPr lang="en-US" sz="4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57" y="2286119"/>
            <a:ext cx="4164092" cy="4164092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154" y="2286119"/>
            <a:ext cx="4164092" cy="4164092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4652" y="2286119"/>
            <a:ext cx="4164092" cy="4164092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864037" y="6886099"/>
            <a:ext cx="129023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Something holy takes place, even without understanding it. This is the Spirit at prayer within you.</a:t>
            </a:r>
            <a:endParaRPr lang="en-US" sz="19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267063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Remaining in the Spirit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1943814" y="2842379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Indwelling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864037" y="3333393"/>
            <a:ext cx="382297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 Holy Spirit is not a visitor but your companion.</a:t>
            </a:r>
            <a:endParaRPr lang="en-US" sz="19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611" y="3180517"/>
            <a:ext cx="369332" cy="46172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43386" y="3039904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Life-Breath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9943386" y="3530918"/>
            <a:ext cx="382297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As close as your own breathing.</a:t>
            </a:r>
            <a:endParaRPr lang="en-US" sz="19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3553" y="3564731"/>
            <a:ext cx="369332" cy="46172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43386" y="5285423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Inner Teacher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9943386" y="5776436"/>
            <a:ext cx="382297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Guiding from within, not imposing from without.</a:t>
            </a:r>
            <a:endParaRPr lang="en-US" sz="19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9338" y="5766673"/>
            <a:ext cx="369332" cy="461724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943814" y="5285423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Loving Presence</a:t>
            </a:r>
            <a:endParaRPr lang="en-US" sz="2150" dirty="0"/>
          </a:p>
        </p:txBody>
      </p:sp>
      <p:sp>
        <p:nvSpPr>
          <p:cNvPr id="16" name="Text 8"/>
          <p:cNvSpPr/>
          <p:nvPr/>
        </p:nvSpPr>
        <p:spPr>
          <a:xfrm>
            <a:off x="864037" y="5776436"/>
            <a:ext cx="382297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"The love of God has been poured into our hearts by the Holy Spirit."</a:t>
            </a:r>
            <a:endParaRPr lang="en-US" sz="190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7396" y="5382458"/>
            <a:ext cx="369332" cy="4617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2156222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Gathering Silence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864037" y="3459123"/>
            <a:ext cx="3201591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The Still Room of the Heart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864037" y="4048839"/>
            <a:ext cx="615005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"When Pentecost day came round, they had all met in one room..." (Acts 2:1)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864037" y="5061109"/>
            <a:ext cx="615005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Come into the stillness. Let your body settle. Let your inner voices quiet.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7623929" y="3434477"/>
            <a:ext cx="615005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Picture yourself in that upper room. An ordinary place made sacred by waiting hearts.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7623929" y="4446746"/>
            <a:ext cx="615005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Something in you aches, but you don't know what for. You are suspended in that space.</a:t>
            </a:r>
            <a:endParaRPr lang="en-US" sz="19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22277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340" y="2712006"/>
            <a:ext cx="4365427" cy="493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Living a Life of Pentecost</a:t>
            </a:r>
            <a:endParaRPr lang="en-US" sz="31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40" y="3472577"/>
            <a:ext cx="889040" cy="106691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78079" y="3650337"/>
            <a:ext cx="1975842" cy="247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Growing Honesty</a:t>
            </a:r>
            <a:endParaRPr lang="en-US" sz="1550" dirty="0"/>
          </a:p>
        </p:txBody>
      </p:sp>
      <p:sp>
        <p:nvSpPr>
          <p:cNvPr id="6" name="Text 2"/>
          <p:cNvSpPr/>
          <p:nvPr/>
        </p:nvSpPr>
        <p:spPr>
          <a:xfrm>
            <a:off x="1778079" y="4004072"/>
            <a:ext cx="12229981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Becoming more transparent to truth.</a:t>
            </a:r>
            <a:endParaRPr lang="en-US" sz="14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40" y="4539496"/>
            <a:ext cx="889040" cy="106691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778079" y="4717256"/>
            <a:ext cx="1975842" cy="247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Deepening Openness</a:t>
            </a:r>
            <a:endParaRPr lang="en-US" sz="1550" dirty="0"/>
          </a:p>
        </p:txBody>
      </p:sp>
      <p:sp>
        <p:nvSpPr>
          <p:cNvPr id="9" name="Text 4"/>
          <p:cNvSpPr/>
          <p:nvPr/>
        </p:nvSpPr>
        <p:spPr>
          <a:xfrm>
            <a:off x="1778079" y="5070991"/>
            <a:ext cx="12229981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Allowing yourself to be changed by love.</a:t>
            </a:r>
            <a:endParaRPr lang="en-US" sz="14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340" y="5606415"/>
            <a:ext cx="889040" cy="106691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778079" y="5784175"/>
            <a:ext cx="1975842" cy="247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Christlike Formation</a:t>
            </a:r>
            <a:endParaRPr lang="en-US" sz="1550" dirty="0"/>
          </a:p>
        </p:txBody>
      </p:sp>
      <p:sp>
        <p:nvSpPr>
          <p:cNvPr id="12" name="Text 6"/>
          <p:cNvSpPr/>
          <p:nvPr/>
        </p:nvSpPr>
        <p:spPr>
          <a:xfrm>
            <a:off x="1778079" y="6137910"/>
            <a:ext cx="12229981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Transformed from the inside out.</a:t>
            </a:r>
            <a:endParaRPr lang="en-US" sz="14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340" y="6673334"/>
            <a:ext cx="889040" cy="1066919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778079" y="6851094"/>
            <a:ext cx="1975842" cy="247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Gentle Progress</a:t>
            </a:r>
            <a:endParaRPr lang="en-US" sz="1550" dirty="0"/>
          </a:p>
        </p:txBody>
      </p:sp>
      <p:sp>
        <p:nvSpPr>
          <p:cNvPr id="15" name="Text 8"/>
          <p:cNvSpPr/>
          <p:nvPr/>
        </p:nvSpPr>
        <p:spPr>
          <a:xfrm>
            <a:off x="1778079" y="7204829"/>
            <a:ext cx="12229981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Not about perfection but slow transformation.</a:t>
            </a:r>
            <a:endParaRPr lang="en-US" sz="1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850344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Walking with the Spirit</a:t>
            </a:r>
            <a:endParaRPr lang="en-US" sz="43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37" y="1906429"/>
            <a:ext cx="566499" cy="56649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64037" y="2719745"/>
            <a:ext cx="2266236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Slow Pace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864037" y="3210758"/>
            <a:ext cx="2266236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Moving gently enough to notice divine movements.</a:t>
            </a:r>
            <a:endParaRPr lang="en-US" sz="19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8882" y="1906429"/>
            <a:ext cx="566499" cy="56649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438882" y="2719745"/>
            <a:ext cx="2266236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Breath Awareness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3438882" y="3210758"/>
            <a:ext cx="2266236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Finding the Spirit in each inhale and exhale.</a:t>
            </a:r>
            <a:endParaRPr lang="en-US" sz="19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3728" y="1906429"/>
            <a:ext cx="566499" cy="56649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013728" y="2719745"/>
            <a:ext cx="2266236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Sacred Encounters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6013728" y="3553658"/>
            <a:ext cx="2266236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Seeing Christ in those you meet.</a:t>
            </a:r>
            <a:endParaRPr lang="en-US" sz="19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037" y="4889659"/>
            <a:ext cx="566499" cy="566499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864037" y="5702975"/>
            <a:ext cx="2266236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Interior Listening</a:t>
            </a:r>
            <a:endParaRPr lang="en-US" sz="2150" dirty="0"/>
          </a:p>
        </p:txBody>
      </p:sp>
      <p:sp>
        <p:nvSpPr>
          <p:cNvPr id="15" name="Text 8"/>
          <p:cNvSpPr/>
          <p:nvPr/>
        </p:nvSpPr>
        <p:spPr>
          <a:xfrm>
            <a:off x="864037" y="6193988"/>
            <a:ext cx="2266236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Noticing your responses with compassion.</a:t>
            </a:r>
            <a:endParaRPr lang="en-US" sz="19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2000012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Ongoing Pentecost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864037" y="3056096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790709"/>
          </a:solidFill>
          <a:ln w="1524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666280" y="3140869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Living Memory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1666280" y="3631883"/>
            <a:ext cx="2751415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Not just a historical event but a continuing reality.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4726305" y="3056096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790709"/>
          </a:solidFill>
          <a:ln w="1524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5528548" y="3140869"/>
            <a:ext cx="275141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Present Transformation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5528548" y="3974783"/>
            <a:ext cx="2751415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Your soul is still becoming.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864037" y="5258633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790709"/>
          </a:solidFill>
          <a:ln w="1524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666280" y="5343406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Daily Renewal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1666280" y="5834420"/>
            <a:ext cx="66136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Each day offers fresh opportunity for divine encounter.</a:t>
            </a:r>
            <a:endParaRPr lang="en-US" sz="19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2353747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Final Silence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864037" y="3656648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Let It Sink Deep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864037" y="4246364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Sit quietly now. Let everything settle.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864037" y="4863584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No more effort. No more words. Just a return to stillness.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7623929" y="3656648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Steady Flame</a:t>
            </a:r>
            <a:endParaRPr lang="en-US" sz="2150" dirty="0"/>
          </a:p>
        </p:txBody>
      </p:sp>
      <p:sp>
        <p:nvSpPr>
          <p:cNvPr id="7" name="Text 5"/>
          <p:cNvSpPr/>
          <p:nvPr/>
        </p:nvSpPr>
        <p:spPr>
          <a:xfrm>
            <a:off x="7623929" y="4246364"/>
            <a:ext cx="615005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Let the flame burn low and steady. Let the breath be enough.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7623929" y="5258633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"Come, Holy Spirit. Not to visit, but to dwell."</a:t>
            </a:r>
            <a:endParaRPr lang="en-US" sz="19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887379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The Spirit's Prayer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350437" y="2943463"/>
            <a:ext cx="185142" cy="886063"/>
          </a:xfrm>
          <a:prstGeom prst="roundRect">
            <a:avLst>
              <a:gd name="adj" fmla="val 56007"/>
            </a:avLst>
          </a:prstGeom>
          <a:solidFill>
            <a:srgbClr val="790709"/>
          </a:solidFill>
          <a:ln w="1524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905863" y="2943463"/>
            <a:ext cx="2880955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Not to Visit, But to Dwell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6905863" y="3434477"/>
            <a:ext cx="686050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Inviting permanent presence, not temporary comfort.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6720721" y="4076343"/>
            <a:ext cx="185142" cy="886063"/>
          </a:xfrm>
          <a:prstGeom prst="roundRect">
            <a:avLst>
              <a:gd name="adj" fmla="val 56007"/>
            </a:avLst>
          </a:prstGeom>
          <a:solidFill>
            <a:srgbClr val="790709"/>
          </a:solidFill>
          <a:ln w="1524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7276148" y="4076343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Not to Fix, But to Form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7276148" y="4567357"/>
            <a:ext cx="6490216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Seeking transformation, not quick solutions.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7091005" y="5209223"/>
            <a:ext cx="185142" cy="886063"/>
          </a:xfrm>
          <a:prstGeom prst="roundRect">
            <a:avLst>
              <a:gd name="adj" fmla="val 56007"/>
            </a:avLst>
          </a:prstGeom>
          <a:solidFill>
            <a:srgbClr val="790709"/>
          </a:solidFill>
          <a:ln w="1524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7646432" y="5209223"/>
            <a:ext cx="3558302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Not to Pass Over, But Through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7646432" y="5700236"/>
            <a:ext cx="6119932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Allowing complete permeation of your being.</a:t>
            </a:r>
            <a:endParaRPr lang="en-US" sz="19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817602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The Spirit in Scripture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350437" y="1873687"/>
            <a:ext cx="7415927" cy="5538311"/>
          </a:xfrm>
          <a:prstGeom prst="roundRect">
            <a:avLst>
              <a:gd name="adj" fmla="val 1872"/>
            </a:avLst>
          </a:prstGeom>
          <a:noFill/>
          <a:ln w="15240">
            <a:solidFill>
              <a:srgbClr val="FFFFFF">
                <a:alpha val="24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365677" y="1888927"/>
            <a:ext cx="7385447" cy="110156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612493" y="2044660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Acts 2:1-4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0309027" y="2044660"/>
            <a:ext cx="31952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 coming of the Holy Spirit at Pentecost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6365677" y="2990493"/>
            <a:ext cx="7385447" cy="110156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6612493" y="3146227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Galatians 5:22-23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10309027" y="3146227"/>
            <a:ext cx="31952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 fruit of the Spirit in believers' lives</a:t>
            </a:r>
            <a:endParaRPr lang="en-US" sz="1900" dirty="0"/>
          </a:p>
        </p:txBody>
      </p:sp>
      <p:sp>
        <p:nvSpPr>
          <p:cNvPr id="11" name="Shape 8"/>
          <p:cNvSpPr/>
          <p:nvPr/>
        </p:nvSpPr>
        <p:spPr>
          <a:xfrm>
            <a:off x="6365677" y="4092059"/>
            <a:ext cx="7385447" cy="110156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6612493" y="4247793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1 Corinthians 12:7</a:t>
            </a:r>
            <a:endParaRPr lang="en-US" sz="1900" dirty="0"/>
          </a:p>
        </p:txBody>
      </p:sp>
      <p:sp>
        <p:nvSpPr>
          <p:cNvPr id="13" name="Text 10"/>
          <p:cNvSpPr/>
          <p:nvPr/>
        </p:nvSpPr>
        <p:spPr>
          <a:xfrm>
            <a:off x="10309027" y="4247793"/>
            <a:ext cx="31952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Spiritual gifts for the common good</a:t>
            </a:r>
            <a:endParaRPr lang="en-US" sz="1900" dirty="0"/>
          </a:p>
        </p:txBody>
      </p:sp>
      <p:sp>
        <p:nvSpPr>
          <p:cNvPr id="14" name="Shape 11"/>
          <p:cNvSpPr/>
          <p:nvPr/>
        </p:nvSpPr>
        <p:spPr>
          <a:xfrm>
            <a:off x="6365677" y="5193625"/>
            <a:ext cx="7385447" cy="110156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6612493" y="5349359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Romans 8:26</a:t>
            </a:r>
            <a:endParaRPr lang="en-US" sz="1900" dirty="0"/>
          </a:p>
        </p:txBody>
      </p:sp>
      <p:sp>
        <p:nvSpPr>
          <p:cNvPr id="16" name="Text 13"/>
          <p:cNvSpPr/>
          <p:nvPr/>
        </p:nvSpPr>
        <p:spPr>
          <a:xfrm>
            <a:off x="10309027" y="5349359"/>
            <a:ext cx="31952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 Spirit's intercession in prayer</a:t>
            </a:r>
            <a:endParaRPr lang="en-US" sz="1900" dirty="0"/>
          </a:p>
        </p:txBody>
      </p:sp>
      <p:sp>
        <p:nvSpPr>
          <p:cNvPr id="17" name="Shape 14"/>
          <p:cNvSpPr/>
          <p:nvPr/>
        </p:nvSpPr>
        <p:spPr>
          <a:xfrm>
            <a:off x="6365677" y="6295192"/>
            <a:ext cx="7385447" cy="110156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5"/>
          <p:cNvSpPr/>
          <p:nvPr/>
        </p:nvSpPr>
        <p:spPr>
          <a:xfrm>
            <a:off x="6612493" y="6450925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Romans 5:5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10309027" y="6450925"/>
            <a:ext cx="31952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God's love poured into hearts by the Spirit</a:t>
            </a:r>
            <a:endParaRPr lang="en-US" sz="19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464707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The Spirit's Comfort</a:t>
            </a:r>
            <a:endParaRPr lang="en-US" sz="4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37" y="2644259"/>
            <a:ext cx="4095036" cy="253091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4037" y="5483781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In Sorrow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864037" y="5974794"/>
            <a:ext cx="4095036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 Comforter draws near when hearts are broken.</a:t>
            </a:r>
            <a:endParaRPr lang="en-US" sz="19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682" y="2644259"/>
            <a:ext cx="4095036" cy="253091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67682" y="5483781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In Chaos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5267682" y="5974794"/>
            <a:ext cx="4095036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 Spirit creates inner sanctuary amid external storms.</a:t>
            </a:r>
            <a:endParaRPr lang="en-US" sz="19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1328" y="2644259"/>
            <a:ext cx="4095036" cy="253091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1328" y="5483781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In Confusion</a:t>
            </a:r>
            <a:endParaRPr lang="en-US" sz="2150" dirty="0"/>
          </a:p>
        </p:txBody>
      </p:sp>
      <p:sp>
        <p:nvSpPr>
          <p:cNvPr id="11" name="Text 6"/>
          <p:cNvSpPr/>
          <p:nvPr/>
        </p:nvSpPr>
        <p:spPr>
          <a:xfrm>
            <a:off x="9671328" y="5974794"/>
            <a:ext cx="4095036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Divine wisdom illuminates the path forward.</a:t>
            </a:r>
            <a:endParaRPr lang="en-US" sz="19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688896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The Spirit's Challenge</a:t>
            </a:r>
            <a:endParaRPr lang="en-US" sz="4300" dirty="0"/>
          </a:p>
        </p:txBody>
      </p:sp>
      <p:sp>
        <p:nvSpPr>
          <p:cNvPr id="4" name="Text 1"/>
          <p:cNvSpPr/>
          <p:nvPr/>
        </p:nvSpPr>
        <p:spPr>
          <a:xfrm>
            <a:off x="6350437" y="1868329"/>
            <a:ext cx="3522821" cy="814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400"/>
              </a:lnSpc>
              <a:buNone/>
            </a:pPr>
            <a:r>
              <a:rPr lang="en-US" sz="640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Truth</a:t>
            </a:r>
            <a:endParaRPr lang="en-US" sz="6400" dirty="0"/>
          </a:p>
        </p:txBody>
      </p:sp>
      <p:sp>
        <p:nvSpPr>
          <p:cNvPr id="5" name="Text 2"/>
          <p:cNvSpPr/>
          <p:nvPr/>
        </p:nvSpPr>
        <p:spPr>
          <a:xfrm>
            <a:off x="6740247" y="2991445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Confronting Reality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6350437" y="3482459"/>
            <a:ext cx="3522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 Spirit leads us to face what we avoid.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0243542" y="1868329"/>
            <a:ext cx="3522821" cy="814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400"/>
              </a:lnSpc>
              <a:buNone/>
            </a:pPr>
            <a:r>
              <a:rPr lang="en-US" sz="640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Growth</a:t>
            </a:r>
            <a:endParaRPr lang="en-US" sz="6400" dirty="0"/>
          </a:p>
        </p:txBody>
      </p:sp>
      <p:sp>
        <p:nvSpPr>
          <p:cNvPr id="8" name="Text 5"/>
          <p:cNvSpPr/>
          <p:nvPr/>
        </p:nvSpPr>
        <p:spPr>
          <a:xfrm>
            <a:off x="10633353" y="2991445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Embracing Change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10243542" y="3482459"/>
            <a:ext cx="3522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Comfort zones must be left for new life to emerge.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8296989" y="5136475"/>
            <a:ext cx="3522821" cy="814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400"/>
              </a:lnSpc>
              <a:buNone/>
            </a:pPr>
            <a:r>
              <a:rPr lang="en-US" sz="640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Love</a:t>
            </a:r>
            <a:endParaRPr lang="en-US" sz="6400" dirty="0"/>
          </a:p>
        </p:txBody>
      </p:sp>
      <p:sp>
        <p:nvSpPr>
          <p:cNvPr id="11" name="Text 8"/>
          <p:cNvSpPr/>
          <p:nvPr/>
        </p:nvSpPr>
        <p:spPr>
          <a:xfrm>
            <a:off x="8686800" y="6259592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Radical Compassion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8296989" y="6750606"/>
            <a:ext cx="3522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Called to love beyond our natural inclinations.</a:t>
            </a:r>
            <a:endParaRPr lang="en-US" sz="19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267063"/>
            <a:ext cx="5723453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The Spirit in Community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1943814" y="2842379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Shared Wisdom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864037" y="3333393"/>
            <a:ext cx="382297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Discernment happens through many voices.</a:t>
            </a:r>
            <a:endParaRPr lang="en-US" sz="19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012894" y="3356015"/>
            <a:ext cx="369332" cy="461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290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1</a:t>
            </a:r>
            <a:endParaRPr lang="en-US" sz="2900" dirty="0"/>
          </a:p>
        </p:txBody>
      </p:sp>
      <p:sp>
        <p:nvSpPr>
          <p:cNvPr id="7" name="Text 4"/>
          <p:cNvSpPr/>
          <p:nvPr/>
        </p:nvSpPr>
        <p:spPr>
          <a:xfrm>
            <a:off x="9943386" y="2842379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Diverse Gifts</a:t>
            </a:r>
            <a:endParaRPr lang="en-US" sz="2150" dirty="0"/>
          </a:p>
        </p:txBody>
      </p:sp>
      <p:sp>
        <p:nvSpPr>
          <p:cNvPr id="8" name="Text 5"/>
          <p:cNvSpPr/>
          <p:nvPr/>
        </p:nvSpPr>
        <p:spPr>
          <a:xfrm>
            <a:off x="9943386" y="3333393"/>
            <a:ext cx="382297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Each person brings unique spiritual contributions.</a:t>
            </a:r>
            <a:endParaRPr lang="en-US" sz="19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248055" y="3356015"/>
            <a:ext cx="369332" cy="461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290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2</a:t>
            </a:r>
            <a:endParaRPr lang="en-US" sz="2900" dirty="0"/>
          </a:p>
        </p:txBody>
      </p:sp>
      <p:sp>
        <p:nvSpPr>
          <p:cNvPr id="11" name="Text 7"/>
          <p:cNvSpPr/>
          <p:nvPr/>
        </p:nvSpPr>
        <p:spPr>
          <a:xfrm>
            <a:off x="9943386" y="5285423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Mutual Support</a:t>
            </a:r>
            <a:endParaRPr lang="en-US" sz="2150" dirty="0"/>
          </a:p>
        </p:txBody>
      </p:sp>
      <p:sp>
        <p:nvSpPr>
          <p:cNvPr id="12" name="Text 8"/>
          <p:cNvSpPr/>
          <p:nvPr/>
        </p:nvSpPr>
        <p:spPr>
          <a:xfrm>
            <a:off x="9943386" y="5776436"/>
            <a:ext cx="382297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We hold each other in times of doubt.</a:t>
            </a:r>
            <a:endParaRPr lang="en-US" sz="190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248055" y="5591175"/>
            <a:ext cx="369332" cy="461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290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3</a:t>
            </a:r>
            <a:endParaRPr lang="en-US" sz="2900" dirty="0"/>
          </a:p>
        </p:txBody>
      </p:sp>
      <p:sp>
        <p:nvSpPr>
          <p:cNvPr id="15" name="Text 10"/>
          <p:cNvSpPr/>
          <p:nvPr/>
        </p:nvSpPr>
        <p:spPr>
          <a:xfrm>
            <a:off x="1943814" y="5285423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Collective Witness</a:t>
            </a:r>
            <a:endParaRPr lang="en-US" sz="2150" dirty="0"/>
          </a:p>
        </p:txBody>
      </p:sp>
      <p:sp>
        <p:nvSpPr>
          <p:cNvPr id="16" name="Text 11"/>
          <p:cNvSpPr/>
          <p:nvPr/>
        </p:nvSpPr>
        <p:spPr>
          <a:xfrm>
            <a:off x="864037" y="5776436"/>
            <a:ext cx="382297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Together we embody Christ's presence.</a:t>
            </a:r>
            <a:endParaRPr lang="en-US" sz="190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012894" y="5591175"/>
            <a:ext cx="369332" cy="461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290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4</a:t>
            </a:r>
            <a:endParaRPr lang="en-US" sz="29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493520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The Spirit in Creation</a:t>
            </a:r>
            <a:endParaRPr lang="en-US" sz="4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57" y="2831306"/>
            <a:ext cx="3073718" cy="3073718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780" y="2831306"/>
            <a:ext cx="3073718" cy="3073718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3903" y="2831306"/>
            <a:ext cx="3073718" cy="3073718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5026" y="2831306"/>
            <a:ext cx="3073718" cy="3073718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864037" y="6340912"/>
            <a:ext cx="129023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 same Spirit who moved over the waters at creation continues to breathe life into all things.</a:t>
            </a:r>
            <a:endParaRPr lang="en-US" sz="1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973937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The Space Between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864037" y="3030022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790709"/>
          </a:solidFill>
          <a:ln w="1524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146" y="3101935"/>
            <a:ext cx="329089" cy="4114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666280" y="3114794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Suspended Moments</a:t>
            </a:r>
            <a:endParaRPr lang="en-US" sz="2150" dirty="0"/>
          </a:p>
        </p:txBody>
      </p:sp>
      <p:sp>
        <p:nvSpPr>
          <p:cNvPr id="7" name="Text 3"/>
          <p:cNvSpPr/>
          <p:nvPr/>
        </p:nvSpPr>
        <p:spPr>
          <a:xfrm>
            <a:off x="1666280" y="3605808"/>
            <a:ext cx="2751415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We often find ourselves between "already" and "not yet".</a:t>
            </a:r>
            <a:endParaRPr lang="en-US" sz="1900" dirty="0"/>
          </a:p>
        </p:txBody>
      </p:sp>
      <p:sp>
        <p:nvSpPr>
          <p:cNvPr id="8" name="Shape 4"/>
          <p:cNvSpPr/>
          <p:nvPr/>
        </p:nvSpPr>
        <p:spPr>
          <a:xfrm>
            <a:off x="4726305" y="3030022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790709"/>
          </a:solidFill>
          <a:ln w="1524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414" y="3101935"/>
            <a:ext cx="329089" cy="4114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528548" y="3114794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Sacred Waiting</a:t>
            </a:r>
            <a:endParaRPr lang="en-US" sz="2150" dirty="0"/>
          </a:p>
        </p:txBody>
      </p:sp>
      <p:sp>
        <p:nvSpPr>
          <p:cNvPr id="11" name="Text 6"/>
          <p:cNvSpPr/>
          <p:nvPr/>
        </p:nvSpPr>
        <p:spPr>
          <a:xfrm>
            <a:off x="5528548" y="3605808"/>
            <a:ext cx="2751415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 waiting itself becomes our prayer.</a:t>
            </a:r>
            <a:endParaRPr lang="en-US" sz="1900" dirty="0"/>
          </a:p>
        </p:txBody>
      </p:sp>
      <p:sp>
        <p:nvSpPr>
          <p:cNvPr id="12" name="Shape 7"/>
          <p:cNvSpPr/>
          <p:nvPr/>
        </p:nvSpPr>
        <p:spPr>
          <a:xfrm>
            <a:off x="864037" y="5284708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790709"/>
          </a:solidFill>
          <a:ln w="1524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146" y="5356622"/>
            <a:ext cx="329089" cy="41148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666280" y="5369481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Inner Preparation</a:t>
            </a:r>
            <a:endParaRPr lang="en-US" sz="2150" dirty="0"/>
          </a:p>
        </p:txBody>
      </p:sp>
      <p:sp>
        <p:nvSpPr>
          <p:cNvPr id="15" name="Text 9"/>
          <p:cNvSpPr/>
          <p:nvPr/>
        </p:nvSpPr>
        <p:spPr>
          <a:xfrm>
            <a:off x="1666280" y="5860494"/>
            <a:ext cx="66136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Silence creates space for divine encounter.</a:t>
            </a:r>
            <a:endParaRPr lang="en-US" sz="19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2341959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Amen: Let It Be So</a:t>
            </a:r>
            <a:endParaRPr lang="en-US" sz="43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437" y="3398044"/>
            <a:ext cx="566499" cy="56649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350437" y="4211360"/>
            <a:ext cx="2266236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Receptivity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6350437" y="4702373"/>
            <a:ext cx="2266236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Remaining open to the Spirit's movement.</a:t>
            </a:r>
            <a:endParaRPr lang="en-US" sz="19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5282" y="3398044"/>
            <a:ext cx="566499" cy="56649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925282" y="4211360"/>
            <a:ext cx="2266236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Trust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8925282" y="4702373"/>
            <a:ext cx="2266236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Believing in the unseen work of transformation.</a:t>
            </a:r>
            <a:endParaRPr lang="en-US" sz="19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0128" y="3398044"/>
            <a:ext cx="566499" cy="56649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00128" y="4211360"/>
            <a:ext cx="2266236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Continuation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11500128" y="4702373"/>
            <a:ext cx="2266236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 Pentecost journey continues in daily life.</a:t>
            </a:r>
            <a:endParaRPr lang="en-US" sz="1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658064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The Coming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864037" y="2714149"/>
            <a:ext cx="3584615" cy="2200275"/>
          </a:xfrm>
          <a:prstGeom prst="roundRect">
            <a:avLst>
              <a:gd name="adj" fmla="val 4713"/>
            </a:avLst>
          </a:prstGeom>
          <a:solidFill>
            <a:srgbClr val="790709"/>
          </a:solidFill>
          <a:ln w="1524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126093" y="2976205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Divine Disruption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1126093" y="3467219"/>
            <a:ext cx="306050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"Suddenly there came from heaven a sound as of a violent wind..."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4695468" y="2714149"/>
            <a:ext cx="3584615" cy="2200275"/>
          </a:xfrm>
          <a:prstGeom prst="roundRect">
            <a:avLst>
              <a:gd name="adj" fmla="val 4713"/>
            </a:avLst>
          </a:prstGeom>
          <a:solidFill>
            <a:srgbClr val="790709"/>
          </a:solidFill>
          <a:ln w="1524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4957524" y="2976205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Holy Transformation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4957524" y="3467219"/>
            <a:ext cx="306050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 Spirit breaks in, not to destroy, but to open.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864037" y="5161240"/>
            <a:ext cx="7415927" cy="1410176"/>
          </a:xfrm>
          <a:prstGeom prst="roundRect">
            <a:avLst>
              <a:gd name="adj" fmla="val 7353"/>
            </a:avLst>
          </a:prstGeom>
          <a:solidFill>
            <a:srgbClr val="790709"/>
          </a:solidFill>
          <a:ln w="1524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126093" y="5423297"/>
            <a:ext cx="2933938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Uncontrollable Presence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1126093" y="5914311"/>
            <a:ext cx="689181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 wind you cannot control. A fire you cannot tame.</a:t>
            </a:r>
            <a:endParaRPr lang="en-US" sz="1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439228"/>
            <a:ext cx="5855137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Unexpected Awakenings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628090" y="2495312"/>
            <a:ext cx="30480" cy="4295061"/>
          </a:xfrm>
          <a:prstGeom prst="roundRect">
            <a:avLst>
              <a:gd name="adj" fmla="val 340200"/>
            </a:avLst>
          </a:prstGeom>
          <a:solidFill>
            <a:srgbClr val="92202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875324" y="2757726"/>
            <a:ext cx="740569" cy="30480"/>
          </a:xfrm>
          <a:prstGeom prst="roundRect">
            <a:avLst>
              <a:gd name="adj" fmla="val 340200"/>
            </a:avLst>
          </a:prstGeom>
          <a:solidFill>
            <a:srgbClr val="92202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6350377" y="2495312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790709"/>
          </a:solidFill>
          <a:ln w="1524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486" y="2567226"/>
            <a:ext cx="329089" cy="41148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862530" y="2580084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Sudden Clarity</a:t>
            </a:r>
            <a:endParaRPr lang="en-US" sz="2150" dirty="0"/>
          </a:p>
        </p:txBody>
      </p:sp>
      <p:sp>
        <p:nvSpPr>
          <p:cNvPr id="9" name="Text 5"/>
          <p:cNvSpPr/>
          <p:nvPr/>
        </p:nvSpPr>
        <p:spPr>
          <a:xfrm>
            <a:off x="7862530" y="3071098"/>
            <a:ext cx="5903833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Moments when understanding breaks through like dawn.</a:t>
            </a:r>
            <a:endParaRPr lang="en-US" sz="1900" dirty="0"/>
          </a:p>
        </p:txBody>
      </p:sp>
      <p:sp>
        <p:nvSpPr>
          <p:cNvPr id="10" name="Shape 6"/>
          <p:cNvSpPr/>
          <p:nvPr/>
        </p:nvSpPr>
        <p:spPr>
          <a:xfrm>
            <a:off x="6875324" y="4617363"/>
            <a:ext cx="740569" cy="30480"/>
          </a:xfrm>
          <a:prstGeom prst="roundRect">
            <a:avLst>
              <a:gd name="adj" fmla="val 340200"/>
            </a:avLst>
          </a:prstGeom>
          <a:solidFill>
            <a:srgbClr val="92202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7"/>
          <p:cNvSpPr/>
          <p:nvPr/>
        </p:nvSpPr>
        <p:spPr>
          <a:xfrm>
            <a:off x="6350377" y="4354949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790709"/>
          </a:solidFill>
          <a:ln w="1524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486" y="4426863"/>
            <a:ext cx="329089" cy="41148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862530" y="4439722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Deep Stirring</a:t>
            </a:r>
            <a:endParaRPr lang="en-US" sz="2150" dirty="0"/>
          </a:p>
        </p:txBody>
      </p:sp>
      <p:sp>
        <p:nvSpPr>
          <p:cNvPr id="14" name="Text 9"/>
          <p:cNvSpPr/>
          <p:nvPr/>
        </p:nvSpPr>
        <p:spPr>
          <a:xfrm>
            <a:off x="7862530" y="4930735"/>
            <a:ext cx="5903833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 trembling in the soul that wasn't there before.</a:t>
            </a:r>
            <a:endParaRPr lang="en-US" sz="1900" dirty="0"/>
          </a:p>
        </p:txBody>
      </p:sp>
      <p:sp>
        <p:nvSpPr>
          <p:cNvPr id="15" name="Shape 10"/>
          <p:cNvSpPr/>
          <p:nvPr/>
        </p:nvSpPr>
        <p:spPr>
          <a:xfrm>
            <a:off x="6875324" y="6081951"/>
            <a:ext cx="740569" cy="30480"/>
          </a:xfrm>
          <a:prstGeom prst="roundRect">
            <a:avLst>
              <a:gd name="adj" fmla="val 340200"/>
            </a:avLst>
          </a:prstGeom>
          <a:solidFill>
            <a:srgbClr val="92202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1"/>
          <p:cNvSpPr/>
          <p:nvPr/>
        </p:nvSpPr>
        <p:spPr>
          <a:xfrm>
            <a:off x="6350377" y="5819537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790709"/>
          </a:solidFill>
          <a:ln w="1524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3486" y="5891451"/>
            <a:ext cx="329089" cy="41148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862530" y="5904309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Divine Touch</a:t>
            </a:r>
            <a:endParaRPr lang="en-US" sz="2150" dirty="0"/>
          </a:p>
        </p:txBody>
      </p:sp>
      <p:sp>
        <p:nvSpPr>
          <p:cNvPr id="19" name="Text 13"/>
          <p:cNvSpPr/>
          <p:nvPr/>
        </p:nvSpPr>
        <p:spPr>
          <a:xfrm>
            <a:off x="7862530" y="6395323"/>
            <a:ext cx="5903833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"This is not from me, but it is deeply part of me."</a:t>
            </a:r>
            <a:endParaRPr lang="en-US" sz="1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302990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48320" y="3696414"/>
            <a:ext cx="5386626" cy="673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Pathways of the Spirit</a:t>
            </a:r>
            <a:endParaRPr lang="en-US" sz="42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20" y="4733211"/>
            <a:ext cx="4311253" cy="96952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90613" y="6066234"/>
            <a:ext cx="2693313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Through Disruption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1090613" y="6548199"/>
            <a:ext cx="3826669" cy="775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When comfort is shaken, new growth begins.</a:t>
            </a:r>
            <a:endParaRPr lang="en-US" sz="19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573" y="4733211"/>
            <a:ext cx="4311253" cy="96952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401866" y="6066234"/>
            <a:ext cx="2693313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Through Beauty</a:t>
            </a:r>
            <a:endParaRPr lang="en-US" sz="2100" dirty="0"/>
          </a:p>
        </p:txBody>
      </p:sp>
      <p:sp>
        <p:nvSpPr>
          <p:cNvPr id="9" name="Text 4"/>
          <p:cNvSpPr/>
          <p:nvPr/>
        </p:nvSpPr>
        <p:spPr>
          <a:xfrm>
            <a:off x="5401866" y="6548199"/>
            <a:ext cx="3826669" cy="775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When wonder opens the heart to deeper truth.</a:t>
            </a:r>
            <a:endParaRPr lang="en-US" sz="19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0827" y="4733211"/>
            <a:ext cx="4311253" cy="96952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3119" y="6066234"/>
            <a:ext cx="2693313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Through Silence</a:t>
            </a:r>
            <a:endParaRPr lang="en-US" sz="2100" dirty="0"/>
          </a:p>
        </p:txBody>
      </p:sp>
      <p:sp>
        <p:nvSpPr>
          <p:cNvPr id="12" name="Text 6"/>
          <p:cNvSpPr/>
          <p:nvPr/>
        </p:nvSpPr>
        <p:spPr>
          <a:xfrm>
            <a:off x="9713119" y="6548199"/>
            <a:ext cx="3826669" cy="775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When stillness speaks louder than words.</a:t>
            </a:r>
            <a:endParaRPr lang="en-US" sz="1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5009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1998" y="3233023"/>
            <a:ext cx="4711422" cy="588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Tongues of Fire</a:t>
            </a:r>
            <a:endParaRPr lang="en-US" sz="37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98" y="4176951"/>
            <a:ext cx="529947" cy="52994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483876" y="4265771"/>
            <a:ext cx="2355652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Divine Expression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1483876" y="4687372"/>
            <a:ext cx="12404527" cy="3392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"They began to speak in different languages as the Spirit gave them power."</a:t>
            </a:r>
            <a:endParaRPr lang="en-US" sz="16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998" y="5487591"/>
            <a:ext cx="529947" cy="52994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483876" y="5576411"/>
            <a:ext cx="2355652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Heart Language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1483876" y="5998012"/>
            <a:ext cx="12404527" cy="3392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Each person heard in the language of their heart.</a:t>
            </a:r>
            <a:endParaRPr lang="en-US" sz="16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998" y="6798231"/>
            <a:ext cx="529947" cy="52994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483876" y="6887051"/>
            <a:ext cx="2355652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Authentic Voice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1483876" y="7308652"/>
            <a:ext cx="12404527" cy="3392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Being transparent to something more loving than your usual self.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464707"/>
            <a:ext cx="5809059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Speaking from the Spirit</a:t>
            </a:r>
            <a:endParaRPr lang="en-US" sz="4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37" y="2644259"/>
            <a:ext cx="4095036" cy="253091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4037" y="5483781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Unplanned Truth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864037" y="5974794"/>
            <a:ext cx="4095036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Words that pass through you from somewhere deeper.</a:t>
            </a:r>
            <a:endParaRPr lang="en-US" sz="19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682" y="2644259"/>
            <a:ext cx="4095036" cy="253091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67682" y="5483781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Healing Dialogue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5267682" y="5974794"/>
            <a:ext cx="4095036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When what is spoken awakens something in the listener.</a:t>
            </a:r>
            <a:endParaRPr lang="en-US" sz="19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1328" y="2644259"/>
            <a:ext cx="4095036" cy="253091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1328" y="5483781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Sacred Silence</a:t>
            </a:r>
            <a:endParaRPr lang="en-US" sz="2150" dirty="0"/>
          </a:p>
        </p:txBody>
      </p:sp>
      <p:sp>
        <p:nvSpPr>
          <p:cNvPr id="11" name="Text 6"/>
          <p:cNvSpPr/>
          <p:nvPr/>
        </p:nvSpPr>
        <p:spPr>
          <a:xfrm>
            <a:off x="9671328" y="5974794"/>
            <a:ext cx="4095036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Sometimes the Spirit speaks through what remains unsaid.</a:t>
            </a:r>
            <a:endParaRPr lang="en-US" sz="1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790575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The Fruit of the Spirit</a:t>
            </a:r>
            <a:endParaRPr lang="en-US" sz="4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478" y="3568303"/>
            <a:ext cx="7741325" cy="7741325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720" y="6067544"/>
            <a:ext cx="416600" cy="520779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478" y="3568303"/>
            <a:ext cx="7741325" cy="7741325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5749" y="4496514"/>
            <a:ext cx="416600" cy="520779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4478" y="3568303"/>
            <a:ext cx="7741325" cy="7741325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7575" y="4496514"/>
            <a:ext cx="416600" cy="520779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4478" y="3568303"/>
            <a:ext cx="7741325" cy="7741325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88604" y="6067544"/>
            <a:ext cx="416600" cy="520779"/>
          </a:xfrm>
          <a:prstGeom prst="rect">
            <a:avLst/>
          </a:prstGeom>
        </p:spPr>
      </p:pic>
      <p:sp>
        <p:nvSpPr>
          <p:cNvPr id="11" name="Text 1"/>
          <p:cNvSpPr/>
          <p:nvPr/>
        </p:nvSpPr>
        <p:spPr>
          <a:xfrm>
            <a:off x="966311" y="2832021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Love</a:t>
            </a:r>
            <a:endParaRPr lang="en-US" sz="2150" dirty="0"/>
          </a:p>
        </p:txBody>
      </p:sp>
      <p:sp>
        <p:nvSpPr>
          <p:cNvPr id="12" name="Text 2"/>
          <p:cNvSpPr/>
          <p:nvPr/>
        </p:nvSpPr>
        <p:spPr>
          <a:xfrm>
            <a:off x="864037" y="3323034"/>
            <a:ext cx="2947868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Selfless care that transcends natural affection.</a:t>
            </a:r>
            <a:endParaRPr lang="en-US" sz="1900" dirty="0"/>
          </a:p>
        </p:txBody>
      </p:sp>
      <p:sp>
        <p:nvSpPr>
          <p:cNvPr id="13" name="Text 3"/>
          <p:cNvSpPr/>
          <p:nvPr/>
        </p:nvSpPr>
        <p:spPr>
          <a:xfrm>
            <a:off x="4284464" y="1970127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Joy</a:t>
            </a:r>
            <a:endParaRPr lang="en-US" sz="2150" dirty="0"/>
          </a:p>
        </p:txBody>
      </p:sp>
      <p:sp>
        <p:nvSpPr>
          <p:cNvPr id="14" name="Text 4"/>
          <p:cNvSpPr/>
          <p:nvPr/>
        </p:nvSpPr>
        <p:spPr>
          <a:xfrm>
            <a:off x="4182189" y="2461141"/>
            <a:ext cx="294786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Deep gladness that persists even in sorrow.</a:t>
            </a:r>
            <a:endParaRPr lang="en-US" sz="1900" dirty="0"/>
          </a:p>
        </p:txBody>
      </p:sp>
      <p:sp>
        <p:nvSpPr>
          <p:cNvPr id="15" name="Text 5"/>
          <p:cNvSpPr/>
          <p:nvPr/>
        </p:nvSpPr>
        <p:spPr>
          <a:xfrm>
            <a:off x="7602617" y="1970127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Peace</a:t>
            </a:r>
            <a:endParaRPr lang="en-US" sz="2150" dirty="0"/>
          </a:p>
        </p:txBody>
      </p:sp>
      <p:sp>
        <p:nvSpPr>
          <p:cNvPr id="16" name="Text 6"/>
          <p:cNvSpPr/>
          <p:nvPr/>
        </p:nvSpPr>
        <p:spPr>
          <a:xfrm>
            <a:off x="7500342" y="2461141"/>
            <a:ext cx="294786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Tranquility that holds despite external chaos.</a:t>
            </a:r>
            <a:endParaRPr lang="en-US" sz="1900" dirty="0"/>
          </a:p>
        </p:txBody>
      </p:sp>
      <p:sp>
        <p:nvSpPr>
          <p:cNvPr id="17" name="Text 7"/>
          <p:cNvSpPr/>
          <p:nvPr/>
        </p:nvSpPr>
        <p:spPr>
          <a:xfrm>
            <a:off x="10920770" y="3227070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Patience</a:t>
            </a:r>
            <a:endParaRPr lang="en-US" sz="2150" dirty="0"/>
          </a:p>
        </p:txBody>
      </p:sp>
      <p:sp>
        <p:nvSpPr>
          <p:cNvPr id="18" name="Text 8"/>
          <p:cNvSpPr/>
          <p:nvPr/>
        </p:nvSpPr>
        <p:spPr>
          <a:xfrm>
            <a:off x="10818495" y="3718084"/>
            <a:ext cx="294786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Endurance that waits without resentment.</a:t>
            </a:r>
            <a:endParaRPr lang="en-US" sz="1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1231</Words>
  <Application>Microsoft Office PowerPoint</Application>
  <PresentationFormat>Custom</PresentationFormat>
  <Paragraphs>249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Barlow Bold</vt:lpstr>
      <vt:lpstr>Aptos</vt:lpstr>
      <vt:lpstr>Barlow</vt:lpstr>
      <vt:lpstr>Barlow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ismail - [2010]</cp:lastModifiedBy>
  <cp:revision>2</cp:revision>
  <dcterms:created xsi:type="dcterms:W3CDTF">2025-06-01T08:33:59Z</dcterms:created>
  <dcterms:modified xsi:type="dcterms:W3CDTF">2025-06-01T11:19:39Z</dcterms:modified>
</cp:coreProperties>
</file>